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handoutMasterIdLst>
    <p:handoutMasterId r:id="rId183"/>
  </p:handoutMasterIdLst>
  <p:sldIdLst>
    <p:sldId id="535" r:id="rId2"/>
    <p:sldId id="544" r:id="rId3"/>
    <p:sldId id="751" r:id="rId4"/>
    <p:sldId id="752" r:id="rId5"/>
    <p:sldId id="754" r:id="rId6"/>
    <p:sldId id="755" r:id="rId7"/>
    <p:sldId id="756" r:id="rId8"/>
    <p:sldId id="738" r:id="rId9"/>
    <p:sldId id="739" r:id="rId10"/>
    <p:sldId id="740" r:id="rId11"/>
    <p:sldId id="741" r:id="rId12"/>
    <p:sldId id="743" r:id="rId13"/>
    <p:sldId id="746" r:id="rId14"/>
    <p:sldId id="747" r:id="rId15"/>
    <p:sldId id="748" r:id="rId16"/>
    <p:sldId id="742" r:id="rId17"/>
    <p:sldId id="745" r:id="rId18"/>
    <p:sldId id="749" r:id="rId19"/>
    <p:sldId id="757" r:id="rId20"/>
    <p:sldId id="758" r:id="rId21"/>
    <p:sldId id="759" r:id="rId22"/>
    <p:sldId id="760" r:id="rId23"/>
    <p:sldId id="761" r:id="rId24"/>
    <p:sldId id="762" r:id="rId25"/>
    <p:sldId id="763" r:id="rId26"/>
    <p:sldId id="764" r:id="rId27"/>
    <p:sldId id="765" r:id="rId28"/>
    <p:sldId id="766" r:id="rId29"/>
    <p:sldId id="767" r:id="rId30"/>
    <p:sldId id="768" r:id="rId31"/>
    <p:sldId id="769" r:id="rId32"/>
    <p:sldId id="770" r:id="rId33"/>
    <p:sldId id="771" r:id="rId34"/>
    <p:sldId id="772" r:id="rId35"/>
    <p:sldId id="733" r:id="rId36"/>
    <p:sldId id="734" r:id="rId37"/>
    <p:sldId id="735" r:id="rId38"/>
    <p:sldId id="736" r:id="rId39"/>
    <p:sldId id="776" r:id="rId40"/>
    <p:sldId id="777" r:id="rId41"/>
    <p:sldId id="775" r:id="rId42"/>
    <p:sldId id="737" r:id="rId43"/>
    <p:sldId id="774" r:id="rId44"/>
    <p:sldId id="778" r:id="rId45"/>
    <p:sldId id="779" r:id="rId46"/>
    <p:sldId id="781" r:id="rId47"/>
    <p:sldId id="783" r:id="rId48"/>
    <p:sldId id="784" r:id="rId49"/>
    <p:sldId id="785" r:id="rId50"/>
    <p:sldId id="786" r:id="rId51"/>
    <p:sldId id="791" r:id="rId52"/>
    <p:sldId id="792" r:id="rId53"/>
    <p:sldId id="801" r:id="rId54"/>
    <p:sldId id="799" r:id="rId55"/>
    <p:sldId id="802" r:id="rId56"/>
    <p:sldId id="804" r:id="rId57"/>
    <p:sldId id="800" r:id="rId58"/>
    <p:sldId id="805" r:id="rId59"/>
    <p:sldId id="806" r:id="rId60"/>
    <p:sldId id="807" r:id="rId61"/>
    <p:sldId id="808" r:id="rId62"/>
    <p:sldId id="809" r:id="rId63"/>
    <p:sldId id="810" r:id="rId64"/>
    <p:sldId id="793" r:id="rId65"/>
    <p:sldId id="794" r:id="rId66"/>
    <p:sldId id="795" r:id="rId67"/>
    <p:sldId id="796" r:id="rId68"/>
    <p:sldId id="797" r:id="rId69"/>
    <p:sldId id="798" r:id="rId70"/>
    <p:sldId id="787" r:id="rId71"/>
    <p:sldId id="825" r:id="rId72"/>
    <p:sldId id="826" r:id="rId73"/>
    <p:sldId id="827" r:id="rId74"/>
    <p:sldId id="828" r:id="rId75"/>
    <p:sldId id="829" r:id="rId76"/>
    <p:sldId id="830" r:id="rId77"/>
    <p:sldId id="831" r:id="rId78"/>
    <p:sldId id="788" r:id="rId79"/>
    <p:sldId id="789" r:id="rId80"/>
    <p:sldId id="790" r:id="rId81"/>
    <p:sldId id="811" r:id="rId82"/>
    <p:sldId id="812" r:id="rId83"/>
    <p:sldId id="813" r:id="rId84"/>
    <p:sldId id="814" r:id="rId85"/>
    <p:sldId id="815" r:id="rId86"/>
    <p:sldId id="816" r:id="rId87"/>
    <p:sldId id="817" r:id="rId88"/>
    <p:sldId id="823" r:id="rId89"/>
    <p:sldId id="824" r:id="rId90"/>
    <p:sldId id="818" r:id="rId91"/>
    <p:sldId id="819" r:id="rId92"/>
    <p:sldId id="820" r:id="rId93"/>
    <p:sldId id="821" r:id="rId94"/>
    <p:sldId id="822" r:id="rId95"/>
    <p:sldId id="832" r:id="rId96"/>
    <p:sldId id="833" r:id="rId97"/>
    <p:sldId id="834" r:id="rId98"/>
    <p:sldId id="835" r:id="rId99"/>
    <p:sldId id="836" r:id="rId100"/>
    <p:sldId id="837" r:id="rId101"/>
    <p:sldId id="839" r:id="rId102"/>
    <p:sldId id="838" r:id="rId103"/>
    <p:sldId id="840" r:id="rId104"/>
    <p:sldId id="841" r:id="rId105"/>
    <p:sldId id="844" r:id="rId106"/>
    <p:sldId id="845" r:id="rId107"/>
    <p:sldId id="846" r:id="rId108"/>
    <p:sldId id="847" r:id="rId109"/>
    <p:sldId id="842" r:id="rId110"/>
    <p:sldId id="848" r:id="rId111"/>
    <p:sldId id="849" r:id="rId112"/>
    <p:sldId id="843" r:id="rId113"/>
    <p:sldId id="850" r:id="rId114"/>
    <p:sldId id="851" r:id="rId115"/>
    <p:sldId id="852" r:id="rId116"/>
    <p:sldId id="853" r:id="rId117"/>
    <p:sldId id="854" r:id="rId118"/>
    <p:sldId id="855" r:id="rId119"/>
    <p:sldId id="856" r:id="rId120"/>
    <p:sldId id="857" r:id="rId121"/>
    <p:sldId id="858" r:id="rId122"/>
    <p:sldId id="859" r:id="rId123"/>
    <p:sldId id="860" r:id="rId124"/>
    <p:sldId id="861" r:id="rId125"/>
    <p:sldId id="862" r:id="rId126"/>
    <p:sldId id="863" r:id="rId127"/>
    <p:sldId id="864" r:id="rId128"/>
    <p:sldId id="865" r:id="rId129"/>
    <p:sldId id="866" r:id="rId130"/>
    <p:sldId id="867" r:id="rId131"/>
    <p:sldId id="868" r:id="rId132"/>
    <p:sldId id="869" r:id="rId133"/>
    <p:sldId id="870" r:id="rId134"/>
    <p:sldId id="871" r:id="rId135"/>
    <p:sldId id="872" r:id="rId136"/>
    <p:sldId id="873" r:id="rId137"/>
    <p:sldId id="874" r:id="rId138"/>
    <p:sldId id="875" r:id="rId139"/>
    <p:sldId id="876" r:id="rId140"/>
    <p:sldId id="780" r:id="rId141"/>
    <p:sldId id="782" r:id="rId142"/>
    <p:sldId id="877" r:id="rId143"/>
    <p:sldId id="878" r:id="rId144"/>
    <p:sldId id="879" r:id="rId145"/>
    <p:sldId id="880" r:id="rId146"/>
    <p:sldId id="881" r:id="rId147"/>
    <p:sldId id="882" r:id="rId148"/>
    <p:sldId id="883" r:id="rId149"/>
    <p:sldId id="884" r:id="rId150"/>
    <p:sldId id="885" r:id="rId151"/>
    <p:sldId id="886" r:id="rId152"/>
    <p:sldId id="887" r:id="rId153"/>
    <p:sldId id="888" r:id="rId154"/>
    <p:sldId id="889" r:id="rId155"/>
    <p:sldId id="890" r:id="rId156"/>
    <p:sldId id="891" r:id="rId157"/>
    <p:sldId id="892" r:id="rId158"/>
    <p:sldId id="893" r:id="rId159"/>
    <p:sldId id="894" r:id="rId160"/>
    <p:sldId id="895" r:id="rId161"/>
    <p:sldId id="896" r:id="rId162"/>
    <p:sldId id="897" r:id="rId163"/>
    <p:sldId id="898" r:id="rId164"/>
    <p:sldId id="899" r:id="rId165"/>
    <p:sldId id="900" r:id="rId166"/>
    <p:sldId id="901" r:id="rId167"/>
    <p:sldId id="902" r:id="rId168"/>
    <p:sldId id="903" r:id="rId169"/>
    <p:sldId id="904" r:id="rId170"/>
    <p:sldId id="905" r:id="rId171"/>
    <p:sldId id="906" r:id="rId172"/>
    <p:sldId id="907" r:id="rId173"/>
    <p:sldId id="908" r:id="rId174"/>
    <p:sldId id="909" r:id="rId175"/>
    <p:sldId id="910" r:id="rId176"/>
    <p:sldId id="911" r:id="rId177"/>
    <p:sldId id="912" r:id="rId178"/>
    <p:sldId id="913" r:id="rId179"/>
    <p:sldId id="914" r:id="rId180"/>
    <p:sldId id="543" r:id="rId1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EED63D-B91D-2F56-5C68-D4437539F1D8}" name="4104" initials="4" userId="S::a4104@lsxcvjl.xyz::47c55e4a-2125-46d5-b120-8f4bc398a5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697A"/>
    <a:srgbClr val="388E95"/>
    <a:srgbClr val="34868C"/>
    <a:srgbClr val="70C4CA"/>
    <a:srgbClr val="368D9A"/>
    <a:srgbClr val="0070C0"/>
    <a:srgbClr val="FF4F4F"/>
    <a:srgbClr val="D9D9D9"/>
    <a:srgbClr val="1777E8"/>
    <a:srgbClr val="147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94641"/>
  </p:normalViewPr>
  <p:slideViewPr>
    <p:cSldViewPr snapToGrid="0">
      <p:cViewPr varScale="1">
        <p:scale>
          <a:sx n="153" d="100"/>
          <a:sy n="153" d="100"/>
        </p:scale>
        <p:origin x="63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customXml" Target="../customXml/item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customXml" Target="../customXml/item2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67562-B09E-4233-A27B-98A592C71F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4E2D5D-32CF-4793-B7A3-38CBBABB3E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B817F-F45E-418A-A78D-465DFB9EB0F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A20758-4B2D-4B2D-9CEE-D9D816F7D3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50C87-6D02-4DA9-A09B-C52EDE0BE7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8D72-6D7E-4FB5-A36B-A9B8FBC4D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10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16CAB-A9D8-4837-9B17-74E36CFB098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31C3-EA0D-41B7-9EC1-87C3F2DD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61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96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5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6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85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5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52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54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4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0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7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2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0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47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531C3-EA0D-41B7-9EC1-87C3F2DD8AB7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C29EB1-7C11-4CD0-BD3D-B374EB79B3D8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586B5-0831-4884-BFAA-15239CE1FBD5}"/>
              </a:ext>
            </a:extLst>
          </p:cNvPr>
          <p:cNvSpPr/>
          <p:nvPr userDrawn="1"/>
        </p:nvSpPr>
        <p:spPr>
          <a:xfrm>
            <a:off x="878403" y="372056"/>
            <a:ext cx="567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8BAF074-D08E-4F06-9493-E1C25DEA3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375AFD-F8B2-D38D-1B47-3D8AE7B710E1}"/>
              </a:ext>
            </a:extLst>
          </p:cNvPr>
          <p:cNvSpPr/>
          <p:nvPr userDrawn="1"/>
        </p:nvSpPr>
        <p:spPr>
          <a:xfrm>
            <a:off x="878403" y="372056"/>
            <a:ext cx="789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6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DD24B-0AF0-4419-B03C-0F83B2D9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BD01-B390-486B-8354-5D3E6333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0F228-D738-48FB-B836-C6609220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F4FAB-2378-4D4A-B867-4B613A59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E31BF-F326-4223-8651-EB16E980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2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F0B94-50A5-4C10-8D58-0A8ECCB4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E22A8-8EDD-4052-B6A8-9C6F4ED7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37D0E-E108-4555-8BA9-B8B73E3E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C5A5B-3238-41C1-93BE-129F39CC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9A8F-AB48-42F2-8524-E7409E55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55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E1A48-093B-4877-9AF6-656CA4E9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87AF3-6035-43DA-BAD9-77D4AFB32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59E4-74A6-42C6-B49A-D1EEFBD6A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D782B-F8E8-467E-8C27-7CBDB52A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46512-518C-4EDA-B457-33F17D6C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FBC08-AC5D-4094-B2C0-F944516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19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AF85F-0EA4-4D43-82FC-03DB2EF1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15971-54CF-494C-A087-5FA02E707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B1797-F19E-4136-BD9F-9AAF74092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474A53-EBC1-4C9B-A5D2-E0540F32A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EEB3A-CDD0-4EC8-9F2F-0CEC8C102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AE73B6-8A18-4152-B5FD-EE7D31E0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2B7894-7060-4438-8F05-1412AF60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B74E6-1318-43FF-A216-C0603A79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5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A371-F99A-4567-9301-DFF39FFD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313F7E-E834-45BE-BC0C-CD31F471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1FAECE-7B49-4D74-98FF-0665DFD8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5D784D-92F1-4D1C-8724-AF222F7F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15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5A2794-501A-4249-A3FF-ECC7D258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7E6C59-25C2-4C0C-8BA7-AC251F7D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48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46F42-149E-4B13-8CFB-5F725756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9177-0812-451F-9B3C-0027E694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0A1EA2-D440-47A7-B611-96C7C12C9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94AEDB-76E1-4ECA-B3CF-0BA4D9F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2035A-B8B8-4647-B2E7-DC3BF714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AA85F-2CBF-4029-BCE3-81AB8BA2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82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68DEF-6481-4719-9D1E-AC71009A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C94C26-FC19-4D3E-A6C4-65F439B9E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AFCA6-B2BA-45CD-AC66-7F3AE305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B45C0-F16F-43F7-9CA2-DB441159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C3AE1-3D62-4108-95A8-A2DEBA13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6F102-BCBC-466A-B6A0-CCDBC6FC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20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C3464-8482-4586-8BC9-B7AFCFD9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3E4CB-9EEA-4074-9350-2463ECF73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4DA48-A1DE-48BB-B553-59665ACA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9149C-AEE0-4A8D-9682-CD84DEE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DDDF8-D5C8-47C2-817D-AF91EB82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96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B0ECB-B3F0-4CAA-AD14-47CD4AAE4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59AF5-CB09-47C1-B22D-C9ECEF30C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1581A-15EE-4704-B34B-8BC812FA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C3BB5-7453-4EDA-8830-7090194B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5DE15-1FDA-4CF9-9060-E0C5A7B9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7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403D4FF-680F-4BE2-81D0-6AA91C6DF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7627F90-4F85-A060-C948-0F374BC263BD}"/>
              </a:ext>
            </a:extLst>
          </p:cNvPr>
          <p:cNvSpPr/>
          <p:nvPr userDrawn="1"/>
        </p:nvSpPr>
        <p:spPr>
          <a:xfrm>
            <a:off x="878403" y="372056"/>
            <a:ext cx="789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실무에서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가공 방법 소개 </a:t>
            </a:r>
          </a:p>
        </p:txBody>
      </p:sp>
    </p:spTree>
    <p:extLst>
      <p:ext uri="{BB962C8B-B14F-4D97-AF65-F5344CB8AC3E}">
        <p14:creationId xmlns:p14="http://schemas.microsoft.com/office/powerpoint/2010/main" val="224912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C12158D-F4EE-42DA-9B59-4CC2535DF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918A1A-E8AA-4E2A-991C-C26E71022F74}"/>
              </a:ext>
            </a:extLst>
          </p:cNvPr>
          <p:cNvSpPr/>
          <p:nvPr userDrawn="1"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정재 작업</a:t>
            </a:r>
          </a:p>
        </p:txBody>
      </p:sp>
    </p:spTree>
    <p:extLst>
      <p:ext uri="{BB962C8B-B14F-4D97-AF65-F5344CB8AC3E}">
        <p14:creationId xmlns:p14="http://schemas.microsoft.com/office/powerpoint/2010/main" val="303420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3" y="372056"/>
            <a:ext cx="789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spc="-50" dirty="0" err="1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45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spc="-15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3" y="372056"/>
            <a:ext cx="789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augmentation</a:t>
            </a:r>
            <a:endParaRPr lang="ko-KR" altLang="en-US" b="0" spc="-5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22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3" y="372056"/>
            <a:ext cx="789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구성 및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loader 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1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3" y="372056"/>
            <a:ext cx="789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 err="1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</a:p>
        </p:txBody>
      </p:sp>
    </p:spTree>
    <p:extLst>
      <p:ext uri="{BB962C8B-B14F-4D97-AF65-F5344CB8AC3E}">
        <p14:creationId xmlns:p14="http://schemas.microsoft.com/office/powerpoint/2010/main" val="227090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B03DA11-BF7D-4AEF-90E4-E4F21B3B7C5F}"/>
              </a:ext>
            </a:extLst>
          </p:cNvPr>
          <p:cNvSpPr/>
          <p:nvPr userDrawn="1"/>
        </p:nvSpPr>
        <p:spPr>
          <a:xfrm>
            <a:off x="0" y="0"/>
            <a:ext cx="12192000" cy="706244"/>
          </a:xfrm>
          <a:custGeom>
            <a:avLst/>
            <a:gdLst>
              <a:gd name="connsiteX0" fmla="*/ 7880606 w 10691813"/>
              <a:gd name="connsiteY0" fmla="*/ 0 h 542925"/>
              <a:gd name="connsiteX1" fmla="*/ 10691813 w 10691813"/>
              <a:gd name="connsiteY1" fmla="*/ 0 h 542925"/>
              <a:gd name="connsiteX2" fmla="*/ 10691813 w 10691813"/>
              <a:gd name="connsiteY2" fmla="*/ 542925 h 542925"/>
              <a:gd name="connsiteX3" fmla="*/ 7334733 w 10691813"/>
              <a:gd name="connsiteY3" fmla="*/ 542925 h 542925"/>
              <a:gd name="connsiteX4" fmla="*/ 0 w 10691813"/>
              <a:gd name="connsiteY4" fmla="*/ 0 h 542925"/>
              <a:gd name="connsiteX5" fmla="*/ 7819976 w 10691813"/>
              <a:gd name="connsiteY5" fmla="*/ 0 h 542925"/>
              <a:gd name="connsiteX6" fmla="*/ 7274104 w 10691813"/>
              <a:gd name="connsiteY6" fmla="*/ 542925 h 542925"/>
              <a:gd name="connsiteX7" fmla="*/ 0 w 10691813"/>
              <a:gd name="connsiteY7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1813" h="542925">
                <a:moveTo>
                  <a:pt x="7880606" y="0"/>
                </a:moveTo>
                <a:lnTo>
                  <a:pt x="10691813" y="0"/>
                </a:lnTo>
                <a:lnTo>
                  <a:pt x="10691813" y="542925"/>
                </a:lnTo>
                <a:lnTo>
                  <a:pt x="7334733" y="542925"/>
                </a:lnTo>
                <a:close/>
                <a:moveTo>
                  <a:pt x="0" y="0"/>
                </a:moveTo>
                <a:lnTo>
                  <a:pt x="7819976" y="0"/>
                </a:lnTo>
                <a:lnTo>
                  <a:pt x="7274104" y="542925"/>
                </a:lnTo>
                <a:lnTo>
                  <a:pt x="0" y="5429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86F33EB-35E3-5177-F5D5-FBEE0D0A3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09517-ECCA-4DBB-9DD2-82C498850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FAB3A9-113E-42E3-8663-EC9EEE1ED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915A7-1A2C-41A2-90F2-9274147C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A5D4E-89FB-4F61-B0F2-217639F9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0811E-648D-4CE8-AA5D-E57E74CC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940F9193-32EA-4AFF-9751-7FDE4BF907B6}"/>
              </a:ext>
            </a:extLst>
          </p:cNvPr>
          <p:cNvSpPr/>
          <p:nvPr userDrawn="1"/>
        </p:nvSpPr>
        <p:spPr>
          <a:xfrm flipH="1">
            <a:off x="11734800" y="6442268"/>
            <a:ext cx="457200" cy="415731"/>
          </a:xfrm>
          <a:prstGeom prst="rtTriangle">
            <a:avLst/>
          </a:prstGeom>
          <a:solidFill>
            <a:srgbClr val="348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68B4FC-0665-48DF-98EA-9C5C9F2D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1FB41-2EE7-44AB-82D4-9E66749CC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7D59-6562-4329-B990-BF78DBDA2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B0845-9747-41E5-9B96-A2AFBA5B1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C6C7EAC3-77E3-4BD6-96D4-0093B78DDF97}"/>
              </a:ext>
            </a:extLst>
          </p:cNvPr>
          <p:cNvSpPr txBox="1">
            <a:spLocks/>
          </p:cNvSpPr>
          <p:nvPr userDrawn="1"/>
        </p:nvSpPr>
        <p:spPr>
          <a:xfrm>
            <a:off x="11614753" y="6602920"/>
            <a:ext cx="624142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27A72DAA-5DD6-4274-9A89-84E484D5D99F}" type="slidenum">
              <a:rPr lang="ko-KR" altLang="en-US" sz="1100" b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‹#›</a:t>
            </a:fld>
            <a:endParaRPr lang="ko-KR" altLang="en-US" sz="1100" b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6980.pdf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B97BF-54B8-4FC3-8CCC-F55B8C72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85ADF-A522-4AD0-8DFC-CDFF1E376520}"/>
              </a:ext>
            </a:extLst>
          </p:cNvPr>
          <p:cNvSpPr/>
          <p:nvPr/>
        </p:nvSpPr>
        <p:spPr>
          <a:xfrm>
            <a:off x="0" y="-178904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4E0E3B-79BF-4146-B0C3-8E353CD87386}"/>
              </a:ext>
            </a:extLst>
          </p:cNvPr>
          <p:cNvCxnSpPr>
            <a:cxnSpLocks/>
          </p:cNvCxnSpPr>
          <p:nvPr/>
        </p:nvCxnSpPr>
        <p:spPr>
          <a:xfrm>
            <a:off x="1005653" y="3422757"/>
            <a:ext cx="40753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AB72AB-918F-4808-982D-8C63C6314AE2}"/>
              </a:ext>
            </a:extLst>
          </p:cNvPr>
          <p:cNvSpPr txBox="1"/>
          <p:nvPr/>
        </p:nvSpPr>
        <p:spPr>
          <a:xfrm>
            <a:off x="872089" y="2589955"/>
            <a:ext cx="5405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CNN </a:t>
            </a: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이론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CDD98-3A6C-4FBA-8D25-F932AB17D61F}"/>
              </a:ext>
            </a:extLst>
          </p:cNvPr>
          <p:cNvSpPr txBox="1"/>
          <p:nvPr/>
        </p:nvSpPr>
        <p:spPr>
          <a:xfrm>
            <a:off x="1005653" y="3614117"/>
            <a:ext cx="331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MS AI </a:t>
            </a:r>
            <a:r>
              <a:rPr kumimoji="1"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스쿨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3E4010-E74C-480A-8D73-54A6560732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" b="34360"/>
          <a:stretch/>
        </p:blipFill>
        <p:spPr>
          <a:xfrm>
            <a:off x="1024125" y="4626165"/>
            <a:ext cx="1894565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0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4A09D-D320-D29D-9EE2-43A29FABB2C6}"/>
              </a:ext>
            </a:extLst>
          </p:cNvPr>
          <p:cNvSpPr txBox="1"/>
          <p:nvPr/>
        </p:nvSpPr>
        <p:spPr>
          <a:xfrm>
            <a:off x="553135" y="109708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ANN </a:t>
            </a:r>
            <a:r>
              <a:rPr kumimoji="1" lang="ko-KR" altLang="en-US" dirty="0"/>
              <a:t>기원 </a:t>
            </a:r>
            <a:endParaRPr kumimoji="1" lang="en-US" altLang="ko-KR" dirty="0"/>
          </a:p>
        </p:txBody>
      </p:sp>
      <p:pic>
        <p:nvPicPr>
          <p:cNvPr id="2050" name="Picture 2" descr="명제 논리로 나타낸 맥컬럭과 피츠 네트워크">
            <a:extLst>
              <a:ext uri="{FF2B5EF4-FFF2-40B4-BE49-F238E27FC236}">
                <a16:creationId xmlns:a16="http://schemas.microsoft.com/office/drawing/2014/main" id="{0507842C-EF9E-E8DC-0489-F8ABAA98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2" y="1717271"/>
            <a:ext cx="3668889" cy="42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91682-89ED-FA55-34AC-1F9E371425D6}"/>
              </a:ext>
            </a:extLst>
          </p:cNvPr>
          <p:cNvSpPr txBox="1"/>
          <p:nvPr/>
        </p:nvSpPr>
        <p:spPr>
          <a:xfrm>
            <a:off x="4890910" y="1632002"/>
            <a:ext cx="6894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이러한 논리 요소 네트워크의 결과는 데이터와 프로그램을 지정하여 작동하는 현대 디지털 컴퓨터의 논리적인 윤곽을 처음으로 그려낸 폰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노이만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(John von Neumann)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에게도 중요한 영향을 끼쳤다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폰 노이만의 유명한 기술 문서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(1945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따르면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6CC9-EA4C-8D43-9CFE-394594BA133B}"/>
              </a:ext>
            </a:extLst>
          </p:cNvPr>
          <p:cNvSpPr txBox="1"/>
          <p:nvPr/>
        </p:nvSpPr>
        <p:spPr>
          <a:xfrm>
            <a:off x="5127977" y="2917674"/>
            <a:ext cx="6124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모든 디지털 컴퓨팅 장치는 각각 평형 상태에 있는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요소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(element)'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같은 릴레이를 가지고 있다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그러한 요소들은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또는 그 이상의 별개의 상태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(state)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가진다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중략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릴레이 행위는 요소가 지시된 형태의 자극을 받을 때마다 자극을 발산한다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고등 동물들의 뉴런들은 틀림없이 위의 감각들을 가진 요소라고 할 수 있다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...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중략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W.Pitts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W.S.McCulloch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따라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중략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우리는 뉴런의 기능의 더 복잡한 양상은 여기서 더 언급하지 않기로 한다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87968-C60B-3809-F56A-87D01205DED5}"/>
              </a:ext>
            </a:extLst>
          </p:cNvPr>
          <p:cNvSpPr txBox="1"/>
          <p:nvPr/>
        </p:nvSpPr>
        <p:spPr>
          <a:xfrm>
            <a:off x="3626555" y="5620292"/>
            <a:ext cx="7921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맥컬럭과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피츠의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이 논문이 끼친 영향과 중요성은 매우 크다고 할 수 있다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신경 시스템이 기본적인 처리 요소들인 뉴런들과 그들의 연결들로 주어졌을 때 실제로 무엇이 가능한가를 이해하려는 시도이다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2852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40077" y="1734445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40077" y="2320204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A885C-F53D-8140-2BAD-22F9CE798A8F}"/>
              </a:ext>
            </a:extLst>
          </p:cNvPr>
          <p:cNvSpPr txBox="1"/>
          <p:nvPr/>
        </p:nvSpPr>
        <p:spPr>
          <a:xfrm>
            <a:off x="701322" y="2905963"/>
            <a:ext cx="110377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 행렬을 실제 이미지로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것은 어려운 작업입니다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 행렬은 입력 데이터의 차원에 따라 매우 큰 크기를 가지기 때문입니다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MNIST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데이터셋의 입력 크기는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784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출력 크기에 따라 가중치 행렬의 크기는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784x10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크기의 행렬을 이미지로 표현하면 시각적으로 해석하기 어려울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만약 입력 데이터의 차원이 낮고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크기가 작은 경우에는 가중치 행렬을 이미지로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것이 가능합니다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경우에는 가중치 행렬의 각 원소를 이미지의 픽셀 값으로 표현할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아래는 입력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 경우의 가중치 행렬을 이미지로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코드 </a:t>
            </a:r>
          </a:p>
        </p:txBody>
      </p:sp>
    </p:spTree>
    <p:extLst>
      <p:ext uri="{BB962C8B-B14F-4D97-AF65-F5344CB8AC3E}">
        <p14:creationId xmlns:p14="http://schemas.microsoft.com/office/powerpoint/2010/main" val="390044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72344" y="95551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72344" y="1541271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9A1F46-9BA4-B267-88D7-524DC238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11" y="2127030"/>
            <a:ext cx="404812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E80CC6-C1A0-1B2E-7F2F-42EEB217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96" y="3429000"/>
            <a:ext cx="4014830" cy="3222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E8E24-2EC3-B35A-ABDB-469BF5FD320C}"/>
              </a:ext>
            </a:extLst>
          </p:cNvPr>
          <p:cNvSpPr txBox="1"/>
          <p:nvPr/>
        </p:nvSpPr>
        <p:spPr>
          <a:xfrm>
            <a:off x="4800600" y="2127030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코드는 입력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이고 출력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 행렬을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예시입니다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가중치 행렬은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2x4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크기이므로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개의 출력 유닛에 대한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개의 입력 유닛 간의 관계를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52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72344" y="95551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72344" y="1541271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E80CC6-C1A0-1B2E-7F2F-42EEB217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44" y="2127030"/>
            <a:ext cx="5505450" cy="441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0F510D-9010-2B7F-35C0-E7E28B5E07EC}"/>
              </a:ext>
            </a:extLst>
          </p:cNvPr>
          <p:cNvSpPr txBox="1"/>
          <p:nvPr/>
        </p:nvSpPr>
        <p:spPr>
          <a:xfrm>
            <a:off x="5687484" y="2690336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이미지는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 행렬을 시각화한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행렬은 입력 데이터의 특징과 출력 유닛 사이의 관계를 나타내는 중요한 정보를 담고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이미지에서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x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축은 입력 데이터의 특징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유닛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나타내고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y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축은 출력 유닛을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4878D-2040-9F36-6BEC-7829496CBD2D}"/>
              </a:ext>
            </a:extLst>
          </p:cNvPr>
          <p:cNvSpPr txBox="1"/>
          <p:nvPr/>
        </p:nvSpPr>
        <p:spPr>
          <a:xfrm>
            <a:off x="5732639" y="4336830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행렬의 원소는 해당 입력 유닛과 출력 유닛 간의 연결 가중치를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색상을 통해 가중치의 값을 시각적으로 표현하였는데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색상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coolwarm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사용하였습니다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색상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양수와 음수의 값을 다른 색으로 표현하여 가중치의 양수와 음수에 따른 차이를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5541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72344" y="95551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72344" y="1541271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E80CC6-C1A0-1B2E-7F2F-42EEB217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" y="2127030"/>
            <a:ext cx="5505450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9E2B5-77F6-E551-E219-3D72D86B54A0}"/>
              </a:ext>
            </a:extLst>
          </p:cNvPr>
          <p:cNvSpPr txBox="1"/>
          <p:nvPr/>
        </p:nvSpPr>
        <p:spPr>
          <a:xfrm>
            <a:off x="5840589" y="1725937"/>
            <a:ext cx="61242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이미지를 해석하기 위해서는 개별적인 가중치 값을 확인하고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그들의 패턴과 상호작용을 이해해야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높은 가중치 값을 가지는 영역은 해당 입력 특징이 특정 출력 유닛과 강한 연결을 가지고 있다는 것을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모델이 특정 특징을 감지하고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특징이 분류나 예측에 어떤 영향을 미치는지를 파악할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행렬의 시각화는 모델의 학습된 특징 추출 기능을 이해하는 데 도움을 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행렬의 크기가 커지면 해석이 어려워지므로 주의가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이미지로 표현되는 것은 단순히 가중치의 값이며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전반적인 동작을 완벽하게 설명하지는 않습니다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이미지는 모델의 해석을 보조하는 도구로 활용되어야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BC23C-DFC7-8219-6D1B-08322E7BEE6F}"/>
              </a:ext>
            </a:extLst>
          </p:cNvPr>
          <p:cNvSpPr txBox="1"/>
          <p:nvPr/>
        </p:nvSpPr>
        <p:spPr>
          <a:xfrm>
            <a:off x="5840589" y="5717822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색상의 셀은 해당 연결이 강하다는 것을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색상은 해당 연결이 약하다는 것을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8593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62655" y="174573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447321" y="2274057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2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Fully Connected Layer (FC Layer)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소개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02A58-EA94-693F-AC25-E27B1A1CC4B1}"/>
              </a:ext>
            </a:extLst>
          </p:cNvPr>
          <p:cNvSpPr txBox="1"/>
          <p:nvPr/>
        </p:nvSpPr>
        <p:spPr>
          <a:xfrm>
            <a:off x="759177" y="2802381"/>
            <a:ext cx="10936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 신경망에서 가장 기본적인 레이어 중 하나입니다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Dense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라고도 불립니다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사이에 모든 뉴런이 완전히 연결되어 있는 구조를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E5DD6-E43E-4633-FD69-D05F75F53A41}"/>
              </a:ext>
            </a:extLst>
          </p:cNvPr>
          <p:cNvSpPr txBox="1"/>
          <p:nvPr/>
        </p:nvSpPr>
        <p:spPr>
          <a:xfrm>
            <a:off x="447321" y="3607704"/>
            <a:ext cx="11394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역할은 입력 데이터와 가중치 간의 행렬 곱셈을 통해 특성 추출과 분류를 수행하는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데이터는 벡터 형태로 표현되며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입력 뉴런은 가중치와 연결되어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가중치는 학습 과정에서 업데이트되는 파라미터로서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가중치의 곱셈 결과는 활성화 함수를 통과하여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생성된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출력값은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다음 레이어로 전달되거나 최종 예측을 위해 사용될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7742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62655" y="174573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447321" y="2274057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2.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 (FC Layer)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 소개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6FB27-B2A0-697F-B221-A6CCC155555E}"/>
              </a:ext>
            </a:extLst>
          </p:cNvPr>
          <p:cNvSpPr txBox="1"/>
          <p:nvPr/>
        </p:nvSpPr>
        <p:spPr>
          <a:xfrm>
            <a:off x="623710" y="3005581"/>
            <a:ext cx="112634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유연한 모델 구성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출력의 크기가 자유롭게 조절될 수 있어 다양한 모델 구성이 가능합니다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다양한 패턴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모든 입력과 출력 유닛이 서로 연결되어 있으므로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복잡한 패턴을 학습하는 데 효과적입니다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다목적 사용 가능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사이에 있는 모든 뉴런이 완전히 연결되어 있으므로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작업에 사용될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57256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40077" y="217471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424743" y="2703034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2.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 (FC Layer)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 소개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EE185-5227-626F-0659-B1E798525771}"/>
              </a:ext>
            </a:extLst>
          </p:cNvPr>
          <p:cNvSpPr txBox="1"/>
          <p:nvPr/>
        </p:nvSpPr>
        <p:spPr>
          <a:xfrm>
            <a:off x="714022" y="3231358"/>
            <a:ext cx="110377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매우 많은 파라미터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사이의 모든 연결에 대해 가중치를 가지므로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파라미터의 수가 매우 많아지는 경향이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모델의 크기와 학습 시간을 증가시킬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공간 정보 손실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 데이터의 공간적인 구조나 패턴을 고려하지 않고 모든 입력을 독립적으로 처리합니다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이미지와 같은 공간 정보가 중요한 데이터에서는 특징 추출 능력이 제한될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1951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73944" y="111355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458610" y="1641878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2.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 (FC Layer) –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시각화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D10AD-497C-066E-299C-3F774A05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0" y="2170202"/>
            <a:ext cx="3990975" cy="4562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977068-8E76-EF0C-26B0-80BFB875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6" y="3744854"/>
            <a:ext cx="4191661" cy="2774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30D019-C4A1-70C4-F75C-828C93ECD7A0}"/>
              </a:ext>
            </a:extLst>
          </p:cNvPr>
          <p:cNvSpPr txBox="1"/>
          <p:nvPr/>
        </p:nvSpPr>
        <p:spPr>
          <a:xfrm>
            <a:off x="4680306" y="2170202"/>
            <a:ext cx="61242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입력 데이터 크기와 출력 데이터 크기를 지정하여 FC </a:t>
            </a:r>
            <a:r>
              <a:rPr lang="ko-KR" altLang="en-US" dirty="0" err="1"/>
              <a:t>Layer를</a:t>
            </a:r>
            <a:r>
              <a:rPr lang="ko-KR" altLang="en-US" dirty="0"/>
              <a:t> 정의한 후, </a:t>
            </a:r>
            <a:r>
              <a:rPr lang="ko-KR" altLang="en-US" dirty="0" err="1"/>
              <a:t>fc_layer.weight를</a:t>
            </a:r>
            <a:r>
              <a:rPr lang="ko-KR" altLang="en-US" dirty="0"/>
              <a:t> 통해 가중치 행렬을 추출합니다. 추출한 가중치를 </a:t>
            </a:r>
            <a:r>
              <a:rPr lang="ko-KR" altLang="en-US" dirty="0" err="1"/>
              <a:t>plt.imshow</a:t>
            </a:r>
            <a:r>
              <a:rPr lang="ko-KR" altLang="en-US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사용하여 시각화하고, </a:t>
            </a:r>
            <a:r>
              <a:rPr lang="ko-KR" altLang="en-US" dirty="0" err="1"/>
              <a:t>plt.colorbar</a:t>
            </a:r>
            <a:r>
              <a:rPr lang="ko-KR" altLang="en-US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통해 색상 막대를 추가합니다. 그리고 나서 </a:t>
            </a:r>
            <a:r>
              <a:rPr lang="ko-KR" altLang="en-US" dirty="0" err="1"/>
              <a:t>plt.show</a:t>
            </a:r>
            <a:r>
              <a:rPr lang="ko-KR" altLang="en-US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호출하여 가중치 시각화를 표시합니다.</a:t>
            </a:r>
          </a:p>
        </p:txBody>
      </p:sp>
    </p:spTree>
    <p:extLst>
      <p:ext uri="{BB962C8B-B14F-4D97-AF65-F5344CB8AC3E}">
        <p14:creationId xmlns:p14="http://schemas.microsoft.com/office/powerpoint/2010/main" val="42898735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73944" y="129821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492477" y="1859339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2.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 (FC Layer) –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시각화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77068-8E76-EF0C-26B0-80BFB875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4" y="2520166"/>
            <a:ext cx="4999567" cy="3309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A71D0-28A6-FFFA-1B13-64BF2A54DA94}"/>
              </a:ext>
            </a:extLst>
          </p:cNvPr>
          <p:cNvSpPr txBox="1"/>
          <p:nvPr/>
        </p:nvSpPr>
        <p:spPr>
          <a:xfrm>
            <a:off x="5556955" y="2605125"/>
            <a:ext cx="61242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 X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축은 입력 특성을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특성은 입력 데이터의 차원 또는 픽셀의 위치 등을 나타낼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 Y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축은 출력 유닛을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유닛은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FC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출력 크기로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뉴런 또는 클래스의 개수와 관련될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각 셀의 색상은 해당 입력 특성과 출력 유닛 간의 연결에 대한 가중치 값의 크기를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밝은 색상은 큰 가중치 값을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색상은 작은 가중치 값을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5174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06210" y="109097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90876" y="1619302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Linear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소개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64D44-F8BC-EB38-28FB-64D26FBFBF43}"/>
              </a:ext>
            </a:extLst>
          </p:cNvPr>
          <p:cNvSpPr txBox="1"/>
          <p:nvPr/>
        </p:nvSpPr>
        <p:spPr>
          <a:xfrm>
            <a:off x="646288" y="2147626"/>
            <a:ext cx="110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딥러닝 모델에서 사용되는 가장 기본적인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사이의 선형 변환을 수행하는 연산을 담당합니다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FBBCF-100B-2110-F552-DA22FA41FF6D}"/>
              </a:ext>
            </a:extLst>
          </p:cNvPr>
          <p:cNvSpPr txBox="1"/>
          <p:nvPr/>
        </p:nvSpPr>
        <p:spPr>
          <a:xfrm>
            <a:off x="390876" y="283389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CD992-058F-656F-283A-9A76C566D401}"/>
              </a:ext>
            </a:extLst>
          </p:cNvPr>
          <p:cNvSpPr txBox="1"/>
          <p:nvPr/>
        </p:nvSpPr>
        <p:spPr>
          <a:xfrm>
            <a:off x="646287" y="3243155"/>
            <a:ext cx="11218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출력의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텐서와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텐서의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크기를 지정해야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크기는 입력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텐서의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차원 수와 각 차원의 크기로 표현되며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크기는 출력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텐서의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차원 수와 각 차원의 크기로 표현됩니다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F4431-68CD-9CA2-ED50-19CD831930F9}"/>
              </a:ext>
            </a:extLst>
          </p:cNvPr>
          <p:cNvSpPr txBox="1"/>
          <p:nvPr/>
        </p:nvSpPr>
        <p:spPr>
          <a:xfrm>
            <a:off x="646287" y="3961685"/>
            <a:ext cx="1133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가중치와 편향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사이의 선형 변환을 위해 가중치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(weight)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편향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(bias)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가중치는 입력과 출력 간의 선형 관계를 나타내는 매개 변수이며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편향은 선형 변환의 상수 항으로 추가됩니다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4965-8A2B-D6CE-0B0D-85DF08FFAE7B}"/>
              </a:ext>
            </a:extLst>
          </p:cNvPr>
          <p:cNvSpPr txBox="1"/>
          <p:nvPr/>
        </p:nvSpPr>
        <p:spPr>
          <a:xfrm>
            <a:off x="646286" y="4680215"/>
            <a:ext cx="11331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가능한 매개 변수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가중치와 편향은 모델 학습 과정에서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알고리즘을 통해 최적화되는 학습 가능한 매개 변수입니다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모델은 입력과 출력 사이의 최적의 선형 변환을 학습하게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12E18-DC16-F820-623F-9266D462E04D}"/>
              </a:ext>
            </a:extLst>
          </p:cNvPr>
          <p:cNvSpPr txBox="1"/>
          <p:nvPr/>
        </p:nvSpPr>
        <p:spPr>
          <a:xfrm>
            <a:off x="533399" y="5511634"/>
            <a:ext cx="11331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다양한 딥러닝 모델의 구성 요소로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분류 모델에서는 이미지를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평탄화한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사용하여 이미지의 특징을 추출하고 최종 분류를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다른 종류의 신경망 레이어와 조합하여 더 복잡한 모델을 구성하는 데에도 활용됩니다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4A09D-D320-D29D-9EE2-43A29FABB2C6}"/>
              </a:ext>
            </a:extLst>
          </p:cNvPr>
          <p:cNvSpPr txBox="1"/>
          <p:nvPr/>
        </p:nvSpPr>
        <p:spPr>
          <a:xfrm>
            <a:off x="553135" y="109708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ANN </a:t>
            </a:r>
            <a:r>
              <a:rPr kumimoji="1" lang="ko-KR" altLang="en-US" dirty="0"/>
              <a:t>기원 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54F72-298F-D11D-7E20-27B3E48B1FE0}"/>
              </a:ext>
            </a:extLst>
          </p:cNvPr>
          <p:cNvSpPr txBox="1"/>
          <p:nvPr/>
        </p:nvSpPr>
        <p:spPr>
          <a:xfrm>
            <a:off x="4851399" y="1777470"/>
            <a:ext cx="6776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1950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년대부터는 프랑크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로젠블라트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(Frank Rosenblatt)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퍼셉트론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(Perceptron)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등장했습니다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퍼셉트론은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입력과 가중치를 곱한 값을 합산하고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 결과에 활성화 함수를 적용하여 출력을 계산하는 구조를 갖췄습니다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퍼셉트론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모델은 다층 구조를 가질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가중치를 학습하는 알고리즘도 개발되었습니다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pic>
        <p:nvPicPr>
          <p:cNvPr id="3074" name="Picture 2" descr="인공 신경망의 첫 구현체이자 현대 딥 러닝의 시초 퍼셉트론 │ 매거진한경">
            <a:extLst>
              <a:ext uri="{FF2B5EF4-FFF2-40B4-BE49-F238E27FC236}">
                <a16:creationId xmlns:a16="http://schemas.microsoft.com/office/drawing/2014/main" id="{CF315784-BFD0-4978-D035-315D880B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5" y="1777470"/>
            <a:ext cx="3810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C0B1FF-D27F-30E1-B47D-F1F242FF9FF3}"/>
              </a:ext>
            </a:extLst>
          </p:cNvPr>
          <p:cNvSpPr txBox="1"/>
          <p:nvPr/>
        </p:nvSpPr>
        <p:spPr>
          <a:xfrm>
            <a:off x="553134" y="4307852"/>
            <a:ext cx="11153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연구는 그 이후 계속 진행되었고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1980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년대에는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알고리즘이 제안되어 신경망 학습의 한계를 극복할 수 있었습니다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알고리즘은 오류를 역으로 전파시켜 가중치를 조정하여 학습하는 방법으로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성능 향상에 큰 영향을 주었습니다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3F034-1323-9C7D-EACE-1726721AE7DD}"/>
              </a:ext>
            </a:extLst>
          </p:cNvPr>
          <p:cNvSpPr txBox="1"/>
          <p:nvPr/>
        </p:nvSpPr>
        <p:spPr>
          <a:xfrm>
            <a:off x="553134" y="5360369"/>
            <a:ext cx="11074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2000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 이후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딥러닝의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등장과 함께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인공지능 분야에서 주목받게 되었습니다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딥러닝은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다층 신경망을 기반으로 한 학습 방법으로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대량의 데이터와 더 깊은 신경망 구조를 통해 복잡한 패턴 인식과 예측을 수행할 수 있게 되었습니다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1449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10254" y="14860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10254" y="2036991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Linear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 소개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9ADF3-D3CD-456E-C3A6-A23FCF867B71}"/>
              </a:ext>
            </a:extLst>
          </p:cNvPr>
          <p:cNvSpPr txBox="1"/>
          <p:nvPr/>
        </p:nvSpPr>
        <p:spPr>
          <a:xfrm>
            <a:off x="306210" y="2587893"/>
            <a:ext cx="114779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간단하고 효율적인 구조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사이의 선형 변환을 수행하므로 구조가 간단하고 계산이 효율적입니다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모델의 학습과 추론 속도를 향상시킬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유연한 모델 구성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다른 레이어와 결합하여 다양한 신경망 모델을 구성할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다른 레이어와 조합하여 모델의 복잡도와 표현력을 증가시킬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가능한 매개 변수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가중치와 편향을 가지고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이들은 모델의 학습 과정에서 최적화됩니다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모델은 데이터에 대한 최적의 선형 변환을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9464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10254" y="14860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10254" y="2036991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Linear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 소개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15A24-58E1-44E8-2C32-59ABDAD290DD}"/>
              </a:ext>
            </a:extLst>
          </p:cNvPr>
          <p:cNvSpPr txBox="1"/>
          <p:nvPr/>
        </p:nvSpPr>
        <p:spPr>
          <a:xfrm>
            <a:off x="345722" y="2678204"/>
            <a:ext cx="115005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선형한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변환만 가능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사이의 선형 변환만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비선형적인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관계를 모델링해야 하는 경우에는 추가적인 비선형 활성화 함수를 사용해야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특징의 순서에 대한 무시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입력의 특징을 독립적으로 처리하므로 특징 간의 순서나 관계를 고려하지 않습니다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순서나 공간적인 구조가 중요한 문제에는 다른 유형의 레이어가 더 적합할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가능성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Linear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학습 가능한 매개 변수의 수가 많아지면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(overfitting)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위험이 증가할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적절한 모델 복잡도와 정규화 기법을 사용하여 과적합을 방지해야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6603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72344" y="106840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57010" y="1596724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Output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소개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37FFD-FE79-C562-7DE3-6D4BB77E3B19}"/>
              </a:ext>
            </a:extLst>
          </p:cNvPr>
          <p:cNvSpPr txBox="1"/>
          <p:nvPr/>
        </p:nvSpPr>
        <p:spPr>
          <a:xfrm>
            <a:off x="646288" y="2125048"/>
            <a:ext cx="11037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신경망 모델의 마지막 레이어로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최종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예측값을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출력층의 구성은 주로 해당 문제의 특성과 목적에 따라 달라지며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유형이 있을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05B64-5119-3B39-719D-F2C1620806B4}"/>
              </a:ext>
            </a:extLst>
          </p:cNvPr>
          <p:cNvSpPr txBox="1"/>
          <p:nvPr/>
        </p:nvSpPr>
        <p:spPr>
          <a:xfrm>
            <a:off x="357010" y="281131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출력층의 주요 역할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D93A7-0819-B215-5EED-BE5E6DA29788}"/>
              </a:ext>
            </a:extLst>
          </p:cNvPr>
          <p:cNvSpPr txBox="1"/>
          <p:nvPr/>
        </p:nvSpPr>
        <p:spPr>
          <a:xfrm>
            <a:off x="357010" y="3307729"/>
            <a:ext cx="114963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결과 예측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출력층은 모델이 주어진 입력에 대해 예측하는 값을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분류 문제의 경우 클래스 레이블에 대한 확률 분포를 출력하거나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회귀 문제의 경우 연속적인 값을 출력할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활성화 함수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출력층에서는 주로 활성화 함수를 적용합니다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함수는 모델의 출력을 제한하거나 변환하여 원하는 형태의 예측 값을 얻을 수 있도록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분류 문제의 경우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소프트맥스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softmax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함수를 사용하여 클래스별 확률을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손실 함수 계산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예측값과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실제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타깃값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간의 차이를 평가하는 손실 함수를 사용하여 모델의 성능을 측정합니다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함수는 모델이 얼마나 잘 작동하는지를 측정하고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최소화하기 위해 모델의 파라미터를 조정하는 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24639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182033" y="14183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72344" y="1901524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Output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 소개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F9D12-6FEB-DC38-BBE5-1FFB02AC7018}"/>
              </a:ext>
            </a:extLst>
          </p:cNvPr>
          <p:cNvSpPr txBox="1"/>
          <p:nvPr/>
        </p:nvSpPr>
        <p:spPr>
          <a:xfrm>
            <a:off x="520699" y="2384692"/>
            <a:ext cx="111506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예측값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제공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출력층은 모델이 입력에 대해 예측한 결과를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다양한 문제에서 원하는 출력을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분류 문제에서는 클래스별 확률을 출력하거나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회귀 문제에서는 연속적인 값을 제공할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다양한 활성화 함수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출력층에서는 다양한 활성화 함수를 선택할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모델의 출력을 원하는 형태로 조정하고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비선형성을 추가하여 모델의 표현력을 향상시킬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손실 함수 계산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출력층은 손실 함수를 통해 모델의 성능을 평가합니다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모델의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예측값과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실제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타깃값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간의 차이를 측정하고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최소화하기 위해 모델의 파라미터를 조정할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67592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182033" y="14183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272344" y="1901524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Output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 소개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9E398-CAC4-915F-A97C-ED27C817B843}"/>
              </a:ext>
            </a:extLst>
          </p:cNvPr>
          <p:cNvSpPr txBox="1"/>
          <p:nvPr/>
        </p:nvSpPr>
        <p:spPr>
          <a:xfrm>
            <a:off x="272344" y="2496699"/>
            <a:ext cx="117841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단점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문제에 따라 다양한 구성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출력층의 구성은 주어진 문제의 특성과 목적에 따라 다르게 설정되어야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문제에 따라서는 출력층을 구성하기 위해 추가적인 고려와 조정이 필요할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문제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출력층은 모델의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예측값과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실제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타깃값을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비교하는 역할을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너무 복잡한 모델을 사용하거나 학습 데이터에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출력층이 예측 성능을 제한할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초기값 설정의 중요성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출력층의 초기 가중치와 편향 값의 설정은 모델의 초기 학습과 성능에 영향을 미칠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초기화 전략을 사용해야 합니다</a:t>
            </a:r>
          </a:p>
        </p:txBody>
      </p:sp>
    </p:spTree>
    <p:extLst>
      <p:ext uri="{BB962C8B-B14F-4D97-AF65-F5344CB8AC3E}">
        <p14:creationId xmlns:p14="http://schemas.microsoft.com/office/powerpoint/2010/main" val="34006042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38477" y="102324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28788" y="1506412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Output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가중치를 이미지로 시각화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2BF23-D1F8-C0C4-89C2-5CD2A7BA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3" y="1989580"/>
            <a:ext cx="4152900" cy="442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F3234-EE0E-443E-E999-BF626049BC6D}"/>
              </a:ext>
            </a:extLst>
          </p:cNvPr>
          <p:cNvSpPr txBox="1"/>
          <p:nvPr/>
        </p:nvSpPr>
        <p:spPr>
          <a:xfrm>
            <a:off x="4845755" y="2073617"/>
            <a:ext cx="70527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사용하여 출력층을 정의하고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출력층의 가중치를 추출한 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이미지로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방법을 보여줍니다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이미지는 가중치의 크기와 분포를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출력층의 가중치가 다양한 특성을 표현하고 있는지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어떤 입력 특성이 출력에 어떤 영향을 미치는지 등을 파악할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실제 이미지 데이터에 대한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시각화는 각 출력 유닛이 입력 이미지의 특정 특징을 얼마나 잘 인식하는지를 확인하는 데 유용할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이미지를 출력층에 통과시키고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방법을 사용할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이는 출력층이 분류 또는 회귀와 같은 특정 문제에 사용되는 경우에 한정됩니다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65868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38477" y="102324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28788" y="1506412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Output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가중치를 이미지로 시각화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30E108-79D6-8EBB-1C72-960634CA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8" y="1978291"/>
            <a:ext cx="5089879" cy="3667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D57AC-F1E9-0695-124C-40A32F559F6F}"/>
              </a:ext>
            </a:extLst>
          </p:cNvPr>
          <p:cNvSpPr txBox="1"/>
          <p:nvPr/>
        </p:nvSpPr>
        <p:spPr>
          <a:xfrm>
            <a:off x="5418667" y="2185158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시각화한 이미지는 출력층의 가중치를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행은 출력 뉴런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 해당하며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열은 입력 특성에 해당합니다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가중치는 입력 특성과 출력 뉴런 간의 연결 강도를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가중치의 시각화를 통해 다음과 같은 정보를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F2A28-AE7B-D8A2-6F92-822E12FD2AC5}"/>
              </a:ext>
            </a:extLst>
          </p:cNvPr>
          <p:cNvSpPr txBox="1"/>
          <p:nvPr/>
        </p:nvSpPr>
        <p:spPr>
          <a:xfrm>
            <a:off x="5339644" y="3811853"/>
            <a:ext cx="6444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특성과 클래스 간의 관계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이미지에서 특정 입력 특성과 출력 클래스 사이의 가중치 값이 높으면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입력 특성이 해당 클래스를 판별하는 데 중요한 역할을 하는 것을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반대로 가중치 값이 낮으면 해당 입력 특성이 해당 클래스 판별에 미치는 영향이 적습니다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49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38477" y="102324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28788" y="1506412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Output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가중치를 이미지로 시각화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30E108-79D6-8EBB-1C72-960634CA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8" y="1978291"/>
            <a:ext cx="5089879" cy="3667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DFD5B-76ED-366C-4606-91B610633080}"/>
              </a:ext>
            </a:extLst>
          </p:cNvPr>
          <p:cNvSpPr txBox="1"/>
          <p:nvPr/>
        </p:nvSpPr>
        <p:spPr>
          <a:xfrm>
            <a:off x="5418667" y="2601205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클래스의 특성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이미지에서 각 출력 클래스에 대한 가중치 패턴을 관찰할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특정 출력 클래스가 어떤 입력 특성에 민감한지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어떤 특성을 강조하는지 등을 파악할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8A0CF-C37B-F595-2A08-02B32C4B27FD}"/>
              </a:ext>
            </a:extLst>
          </p:cNvPr>
          <p:cNvSpPr txBox="1"/>
          <p:nvPr/>
        </p:nvSpPr>
        <p:spPr>
          <a:xfrm>
            <a:off x="5418667" y="3904081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가중치의 분포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이미지에서 가중치의 분포를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일부 가중치가 크고 다른 가중치가 작은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클래스를 판별하는 데 일부 입력 특성이 더 중요하게 작용하는 것을 나타낼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1543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520700" y="166671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CNN </a:t>
            </a:r>
            <a:r>
              <a:rPr lang="ko-KR" altLang="en-US" dirty="0"/>
              <a:t>아키텍처 설계 방법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3E068-BDFF-65ED-A093-7264BD23F324}"/>
              </a:ext>
            </a:extLst>
          </p:cNvPr>
          <p:cNvSpPr txBox="1"/>
          <p:nvPr/>
        </p:nvSpPr>
        <p:spPr>
          <a:xfrm>
            <a:off x="702733" y="2293329"/>
            <a:ext cx="105297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데이터 이해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사용할 데이터셋을 분석하고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이미지의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채널 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 수 등과 같은 정보를 파악합니다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데이터셋의 특성에 따라 모델 아키텍처를 조정할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및 출력 크기 결정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이미지의 크기와 채널 수를 고려하여 모델의 입력 크기를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 출력으로 얻고자 하는 결과의 종류와 개수에 따라 출력 크기를 설정합니다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Convolutional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Convolutional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여러 개 쌓아가며 이미지의 특징을 추출하는 부분을 구성합니다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단계에서는 커널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 등의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Activation Function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Convolutional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이후에는 비선형성을 추가하기 위해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Activation Function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(Rectified Linear Unit)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함수가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0861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475544" y="12828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CNN </a:t>
            </a:r>
            <a:r>
              <a:rPr lang="ko-KR" altLang="en-US" dirty="0"/>
              <a:t>아키텍처 설계 방법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4D680-8A3C-2828-88BD-F76ED7166A7C}"/>
              </a:ext>
            </a:extLst>
          </p:cNvPr>
          <p:cNvSpPr txBox="1"/>
          <p:nvPr/>
        </p:nvSpPr>
        <p:spPr>
          <a:xfrm>
            <a:off x="498122" y="1863510"/>
            <a:ext cx="11319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5. Pooling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필요에 따라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Pooling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추가하여 공간 차원을 줄이고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추출된 특징을 요약합니다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Max Pooling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Average Pooling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6. Fully Connected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추출된 특징을 기반으로 최종 분류를 수행하기 위해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Fully Connected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추가합니다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단계에서는 입력 데이터를 일렬로 펼친 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일반적인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Neural Network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방식으로 분류를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7.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마지막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결정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분류 문제의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출력층에서 클래스 수에 맞는 뉴런 수와 활성화 함수를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다중 클래스 분류에서는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Softmax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함수를 주로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8.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 구성 및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위에서 결정한 레이어들을 순서대로 구성하여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모델을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모델을 학습하기 위해 손실 함수와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옵티마이저를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훈련 데이터에 대해 학습을 진행합니다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9.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 평가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학습된 모델을 평가하기 위해 테스트 데이터에 대한 예측을 수행하고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성능 지표를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필요에 따라 모델의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조정하고 성능을 개선할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12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4A09D-D320-D29D-9EE2-43A29FABB2C6}"/>
              </a:ext>
            </a:extLst>
          </p:cNvPr>
          <p:cNvSpPr txBox="1"/>
          <p:nvPr/>
        </p:nvSpPr>
        <p:spPr>
          <a:xfrm>
            <a:off x="553135" y="1097081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ANN </a:t>
            </a:r>
            <a:r>
              <a:rPr kumimoji="1" lang="ko-KR" altLang="en-US" dirty="0"/>
              <a:t>간단한 소개 </a:t>
            </a:r>
            <a:endParaRPr kumimoji="1" lang="en-US" altLang="ko-KR" dirty="0"/>
          </a:p>
        </p:txBody>
      </p:sp>
      <p:pic>
        <p:nvPicPr>
          <p:cNvPr id="3" name="Picture 2" descr="Deep Learning 3) 가장 쉽게 사용할 수 있는 딥러닝 구조는? Artificial neural network (ANN) —  Steemit">
            <a:extLst>
              <a:ext uri="{FF2B5EF4-FFF2-40B4-BE49-F238E27FC236}">
                <a16:creationId xmlns:a16="http://schemas.microsoft.com/office/drawing/2014/main" id="{D93CC510-A585-8A3E-99C0-88B9FE32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6" y="1764407"/>
            <a:ext cx="3894667" cy="244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90010-B0B5-5BA4-3E36-C706DCFDD16A}"/>
              </a:ext>
            </a:extLst>
          </p:cNvPr>
          <p:cNvSpPr txBox="1"/>
          <p:nvPr/>
        </p:nvSpPr>
        <p:spPr>
          <a:xfrm>
            <a:off x="4382931" y="1441241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ANN, Artificial Neural Network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인간의 뇌의 동작 원리에서 영감을 받아 만들어진 컴퓨터 모델입니다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50A1D-1965-DE31-1253-F8A220C8C3E3}"/>
              </a:ext>
            </a:extLst>
          </p:cNvPr>
          <p:cNvSpPr txBox="1"/>
          <p:nvPr/>
        </p:nvSpPr>
        <p:spPr>
          <a:xfrm>
            <a:off x="4382931" y="2250556"/>
            <a:ext cx="6657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인공신경망은 복잡한 패턴을 학습하고 인식하는 능력을 갖추고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기계 학습과 인공지능 분야에서 널리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C6982-E559-8FAE-9503-94DE707CB1D4}"/>
              </a:ext>
            </a:extLst>
          </p:cNvPr>
          <p:cNvSpPr txBox="1"/>
          <p:nvPr/>
        </p:nvSpPr>
        <p:spPr>
          <a:xfrm>
            <a:off x="4382931" y="3059871"/>
            <a:ext cx="75720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인공신경망은 뉴런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(Neuron)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모델링한 작은 단위인 노드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(Node)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뉴런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(Neuron)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들로 구성됩니다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뉴런들은 입력을 받아 가중치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(Weight)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함께 연산을 수행하고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(Activation Function)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통과시켜 결과를 출력합니다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인공신경망은 이러한 뉴런들이 여러 층으로 구성된 다층 신경망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(Multi-layer Neural Network)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구조를 가지며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입력층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(Input Layer),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은닉층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(Hidden Layer),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(Output Layer)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으로 구성됩니다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40D59-B55C-5079-85CC-42716E7B91E7}"/>
              </a:ext>
            </a:extLst>
          </p:cNvPr>
          <p:cNvSpPr txBox="1"/>
          <p:nvPr/>
        </p:nvSpPr>
        <p:spPr>
          <a:xfrm>
            <a:off x="383812" y="5093864"/>
            <a:ext cx="11424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인공신경망은 학습 과정을 통해 가중치와 편향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(Bias)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조정하여 입력과 출력 사이의 패턴을 학습합니다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대표적인 학습 알고리즘으로는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(Backpropagation)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알고리즘이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알고리즘은 출력과 실제 값의 오차를 역으로 전파하여 가중치를 조정하고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반복하여 최적의 가중치를 찾아내는 방식입니다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6096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475543" y="1282889"/>
            <a:ext cx="977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합성곱</a:t>
            </a:r>
            <a:r>
              <a:rPr lang="ko-KR" altLang="en-US" dirty="0"/>
              <a:t> 레이어</a:t>
            </a:r>
            <a:r>
              <a:rPr lang="en-US" altLang="ko-KR" dirty="0"/>
              <a:t>, </a:t>
            </a:r>
            <a:r>
              <a:rPr lang="ko-KR" altLang="en-US" dirty="0" err="1"/>
              <a:t>풀링</a:t>
            </a:r>
            <a:r>
              <a:rPr lang="ko-KR" altLang="en-US" dirty="0"/>
              <a:t> 레이어</a:t>
            </a:r>
            <a:r>
              <a:rPr lang="en-US" altLang="ko-KR" dirty="0"/>
              <a:t>, </a:t>
            </a:r>
            <a:r>
              <a:rPr lang="ko-KR" altLang="en-US" dirty="0"/>
              <a:t>완전 연결 레이어의 적절한 개수와 크기 설정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14679-A836-D681-FF09-6A5C42F938FF}"/>
              </a:ext>
            </a:extLst>
          </p:cNvPr>
          <p:cNvSpPr txBox="1"/>
          <p:nvPr/>
        </p:nvSpPr>
        <p:spPr>
          <a:xfrm>
            <a:off x="702733" y="1838235"/>
            <a:ext cx="1101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레이어의 개수와 크기를 설정하는 방법은 다양한 요소에 따라 달라질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주어진 작업의 복잡도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데이터셋의 특성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컴퓨팅 자원의 제약 등을 고려해야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DF5D9-B636-A7CC-7DBC-7A887D91A86E}"/>
              </a:ext>
            </a:extLst>
          </p:cNvPr>
          <p:cNvSpPr txBox="1"/>
          <p:nvPr/>
        </p:nvSpPr>
        <p:spPr>
          <a:xfrm>
            <a:off x="475543" y="2670580"/>
            <a:ext cx="1061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다음과 같은 가이드라인을 활용하여 레이어 개수와 크기를 설정할 수 있습니다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6E97B-754E-3248-EFF9-583E25A4F6DC}"/>
              </a:ext>
            </a:extLst>
          </p:cNvPr>
          <p:cNvSpPr txBox="1"/>
          <p:nvPr/>
        </p:nvSpPr>
        <p:spPr>
          <a:xfrm>
            <a:off x="475543" y="3225926"/>
            <a:ext cx="11015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 개수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복잡한 문제에는 더 많은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레이어가 필요할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네트워크의 깊이가 증가할수록 추상적인 특징을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커널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작은 커널 크기는 지역적인 패턴을 감지하는 데에 도움을 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대부분의 경우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3x3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5x5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크기의 커널이 효과적입니다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 개수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필터 개수는 특징의 다양성을 캡처하는 데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초기 레이어에서는 일반적으로 작은 필터 개수를 사용하고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 깊이가 증가할수록 필터 개수를 늘릴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475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33021" y="1000667"/>
            <a:ext cx="977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합성곱</a:t>
            </a:r>
            <a:r>
              <a:rPr lang="ko-KR" altLang="en-US" dirty="0"/>
              <a:t> 레이어</a:t>
            </a:r>
            <a:r>
              <a:rPr lang="en-US" altLang="ko-KR" dirty="0"/>
              <a:t>, </a:t>
            </a:r>
            <a:r>
              <a:rPr lang="ko-KR" altLang="en-US" dirty="0" err="1"/>
              <a:t>풀링</a:t>
            </a:r>
            <a:r>
              <a:rPr lang="ko-KR" altLang="en-US" dirty="0"/>
              <a:t> 레이어</a:t>
            </a:r>
            <a:r>
              <a:rPr lang="en-US" altLang="ko-KR" dirty="0"/>
              <a:t>, </a:t>
            </a:r>
            <a:r>
              <a:rPr lang="ko-KR" altLang="en-US" dirty="0"/>
              <a:t>완전 연결 레이어의 적절한 개수와 크기 설정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E10AC-4B4E-CE9E-F4B5-59AAEEF674BA}"/>
              </a:ext>
            </a:extLst>
          </p:cNvPr>
          <p:cNvSpPr txBox="1"/>
          <p:nvPr/>
        </p:nvSpPr>
        <p:spPr>
          <a:xfrm>
            <a:off x="537633" y="1567891"/>
            <a:ext cx="111167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윈도우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윈도우가 가장 많이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공간 차원을 줄이고 특징의 위치 불변성을 강화하는 데 도움을 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레이어에서는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윈도우 크기와 동일하게 설정합니다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겹치지 않는 영역을 효과적으로 선택하여 정보를 압축합니다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CCEB6-B7B7-88B8-1FF2-8C50825E6E3E}"/>
              </a:ext>
            </a:extLst>
          </p:cNvPr>
          <p:cNvSpPr txBox="1"/>
          <p:nvPr/>
        </p:nvSpPr>
        <p:spPr>
          <a:xfrm>
            <a:off x="537632" y="3713456"/>
            <a:ext cx="11026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 개수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네트워크의 마지막에 위치하며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 분류 등 최종 출력을 담당하기 때문에 문제에 따라 다를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1~2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개의 완전 연결 레이어를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뉴런 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크기와 출력 클래스 수에 따라 결정됩니다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더 복잡한 문제의 경우 더 많은 뉴런을 사용하는 것이 좋습니다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과도한 뉴런 수는 과적합을 유발할 수 있으므로 조절해야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1DB40-15DE-DDAD-3737-577B81A46F08}"/>
              </a:ext>
            </a:extLst>
          </p:cNvPr>
          <p:cNvSpPr txBox="1"/>
          <p:nvPr/>
        </p:nvSpPr>
        <p:spPr>
          <a:xfrm>
            <a:off x="537631" y="5857333"/>
            <a:ext cx="11026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가이드라인은 일반적인 설계 기준이지만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실제로는 문제의 특성과 데이터셋에 따라 최적의 구성을 찾아야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4715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243FE-1CF9-6EB3-A3A7-6FB585469906}"/>
              </a:ext>
            </a:extLst>
          </p:cNvPr>
          <p:cNvSpPr txBox="1"/>
          <p:nvPr/>
        </p:nvSpPr>
        <p:spPr>
          <a:xfrm>
            <a:off x="206021" y="136191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 함수 및 손실 함수 선택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8EEE2-AFC7-DFFA-62A7-B014EB01D4BC}"/>
              </a:ext>
            </a:extLst>
          </p:cNvPr>
          <p:cNvSpPr txBox="1"/>
          <p:nvPr/>
        </p:nvSpPr>
        <p:spPr>
          <a:xfrm>
            <a:off x="476954" y="2005970"/>
            <a:ext cx="108006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 선택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시그모이드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이진 분류 문제에서 출력층에서 사용될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사이의 값을 출력하며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출력을 확률로 해석할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신경망의 깊이가 깊어지면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소실 문제가 발생할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은닉층에서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입력이 양수인 경우에는 선형 함수로 작동하며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음수인 경우에는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매핑됩니다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계산이 간단하고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소실 문제를 완화할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출력이 양수로 제한되므로 음수 입력에 대한 정보 손실이 발생할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다른 활성화 함수들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Leaky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ELU,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 다양한 활성화 함수들도 존재합니다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이들은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한계를 극복하거나 특정 상황에 더 적합한 동작을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선택은 문제와 데이터에 따라 다를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041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243FE-1CF9-6EB3-A3A7-6FB585469906}"/>
              </a:ext>
            </a:extLst>
          </p:cNvPr>
          <p:cNvSpPr txBox="1"/>
          <p:nvPr/>
        </p:nvSpPr>
        <p:spPr>
          <a:xfrm>
            <a:off x="318910" y="133933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 함수 및 손실 함수 선택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A7A9C-9F45-5928-E7E4-813E489310C9}"/>
              </a:ext>
            </a:extLst>
          </p:cNvPr>
          <p:cNvSpPr txBox="1"/>
          <p:nvPr/>
        </p:nvSpPr>
        <p:spPr>
          <a:xfrm>
            <a:off x="554567" y="1889963"/>
            <a:ext cx="113086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 선택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이진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이진 교차 엔트로피 손실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(Binary Cross Entropy Loss)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주로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실제 값과 예측 값 사이의 차이를 계산하여 손실을 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다중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크로스 엔트로피 손실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(Cross Entropy Loss)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일반적으로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클래스에 대한 확률 분포의 차이를 계산하여 손실을 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회귀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평균 제곱 오차 손실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(Mean Squared Error Loss)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일반적으로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실제 값과 예측 값 사이의 차이의 제곱을 계산하여 손실을 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다른 손실 함수들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L1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힌지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손실 함수 등도 특정 상황에 따라 사용될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선택은 문제와 데이터에 따라 다를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4F53-307D-E53A-57BA-05ADB945FC7E}"/>
              </a:ext>
            </a:extLst>
          </p:cNvPr>
          <p:cNvSpPr txBox="1"/>
          <p:nvPr/>
        </p:nvSpPr>
        <p:spPr>
          <a:xfrm>
            <a:off x="318910" y="5723467"/>
            <a:ext cx="1187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함수와 손실 함수의 선택은 문제의 성격과 데이터의 특성에 따라 달라집니다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796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F95C3C-DA20-00D8-8500-65D126D76BF5}"/>
              </a:ext>
            </a:extLst>
          </p:cNvPr>
          <p:cNvSpPr txBox="1"/>
          <p:nvPr/>
        </p:nvSpPr>
        <p:spPr>
          <a:xfrm>
            <a:off x="296333" y="218600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옵티마이저와</a:t>
            </a:r>
            <a:r>
              <a:rPr lang="ko-KR" altLang="en-US" dirty="0"/>
              <a:t> </a:t>
            </a:r>
            <a:r>
              <a:rPr lang="ko-KR" altLang="en-US" dirty="0" err="1"/>
              <a:t>학습률</a:t>
            </a:r>
            <a:r>
              <a:rPr lang="ko-KR" altLang="en-US" dirty="0"/>
              <a:t> 설정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0CF1F-B194-434E-A9E6-61BACC6AC677}"/>
              </a:ext>
            </a:extLst>
          </p:cNvPr>
          <p:cNvSpPr txBox="1"/>
          <p:nvPr/>
        </p:nvSpPr>
        <p:spPr>
          <a:xfrm>
            <a:off x="714021" y="2754826"/>
            <a:ext cx="110828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옵티마이저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확률적 경사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하강법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(SGD):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가장 기본적인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옵티마이저로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매개변수 업데이트 시 미니배치의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모멘텀 최적화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(Momentum):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관성을 추가하여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업데이트를 부드럽게 만듭니다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아담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(Adam):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조정과 모멘텀 최적화를 결합한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옵티마이저로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많이 사용되는 알고리즘 중 하나입니다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32550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F7052-225E-B667-7DE6-B955751F40D2}"/>
              </a:ext>
            </a:extLst>
          </p:cNvPr>
          <p:cNvSpPr txBox="1"/>
          <p:nvPr/>
        </p:nvSpPr>
        <p:spPr>
          <a:xfrm>
            <a:off x="441677" y="2248511"/>
            <a:ext cx="114215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초기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0.001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0.1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사이의 값을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높은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수렴을 빠르게 할 수 있지만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overshooting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문제를 야기할 수 있고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낮은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수렴이 느려질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스케줄링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도중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동적으로 조정하는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에포크마다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감소시키거나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일정한 스텝마다 감소시키는 방식을 사용할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학습 초기에 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빠르게 수렴하고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점진적으로 작은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세밀한 조정을 할 수 있도록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 기준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정해진 규칙 없이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과정에서 모델의 성능이 개선되지 않거나 더 이상 진전이 없을 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조정하는 것이 일반적입니다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239888" y="162416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옵티마이저와</a:t>
            </a:r>
            <a:r>
              <a:rPr lang="ko-KR" altLang="en-US" dirty="0"/>
              <a:t> </a:t>
            </a:r>
            <a:r>
              <a:rPr lang="ko-KR" altLang="en-US" dirty="0" err="1"/>
              <a:t>학습률</a:t>
            </a:r>
            <a:r>
              <a:rPr lang="ko-KR" altLang="en-US" dirty="0"/>
              <a:t> 설정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8081E-95FF-4F08-24B0-B6E41EAE6D35}"/>
              </a:ext>
            </a:extLst>
          </p:cNvPr>
          <p:cNvSpPr txBox="1"/>
          <p:nvPr/>
        </p:nvSpPr>
        <p:spPr>
          <a:xfrm>
            <a:off x="318911" y="5535768"/>
            <a:ext cx="1142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옵티마이저와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 및 데이터에 따라 다르게 설정될 수 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589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409221" y="1262923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47EE7-A7A9-359E-DED9-FB12C21F27FA}"/>
              </a:ext>
            </a:extLst>
          </p:cNvPr>
          <p:cNvSpPr txBox="1"/>
          <p:nvPr/>
        </p:nvSpPr>
        <p:spPr>
          <a:xfrm>
            <a:off x="883356" y="1781790"/>
            <a:ext cx="10699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옵티마이저는</a:t>
            </a:r>
            <a:r>
              <a:rPr lang="ko-KR" altLang="en-US" dirty="0"/>
              <a:t> 학습 데이터(</a:t>
            </a:r>
            <a:r>
              <a:rPr lang="ko-KR" altLang="en-US" dirty="0" err="1"/>
              <a:t>Train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r>
              <a:rPr lang="ko-KR" altLang="en-US" dirty="0"/>
              <a:t>)셋을 이용하여 모델을 학습 할 때 데이터의 실제 결과와 모델이 예측한 결과를 기반으로 잘 줄일 수 있게 만들어주는 역할을 한다.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F86E9A-DF38-ED6C-DB11-0EDF4223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78" y="2577656"/>
            <a:ext cx="7580666" cy="36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84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409221" y="1262923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81E6-D9EE-5046-AF66-F6B52F7E7B67}"/>
              </a:ext>
            </a:extLst>
          </p:cNvPr>
          <p:cNvSpPr txBox="1"/>
          <p:nvPr/>
        </p:nvSpPr>
        <p:spPr>
          <a:xfrm>
            <a:off x="905933" y="180217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Optimizer</a:t>
            </a:r>
            <a:r>
              <a:rPr lang="ko-KR" altLang="en-US" dirty="0"/>
              <a:t> – 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descent</a:t>
            </a:r>
            <a:r>
              <a:rPr lang="ko-KR" altLang="en-US" dirty="0"/>
              <a:t>(GD)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5CC7-95C0-FA2F-6BC7-D7E4D71D3DFA}"/>
              </a:ext>
            </a:extLst>
          </p:cNvPr>
          <p:cNvSpPr txBox="1"/>
          <p:nvPr/>
        </p:nvSpPr>
        <p:spPr>
          <a:xfrm>
            <a:off x="1210734" y="2341431"/>
            <a:ext cx="1032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가장 기본이 되는 </a:t>
            </a:r>
            <a:r>
              <a:rPr lang="ko-KR" altLang="en-US" dirty="0" err="1"/>
              <a:t>optimizer</a:t>
            </a:r>
            <a:r>
              <a:rPr lang="ko-KR" altLang="en-US" dirty="0"/>
              <a:t> 알고리즘으로 경사를 따라 내려가면서 </a:t>
            </a:r>
            <a:r>
              <a:rPr lang="ko-KR" altLang="en-US" dirty="0" err="1"/>
              <a:t>W를</a:t>
            </a:r>
            <a:r>
              <a:rPr lang="ko-KR" altLang="en-US" dirty="0"/>
              <a:t> </a:t>
            </a:r>
            <a:r>
              <a:rPr lang="ko-KR" altLang="en-US" dirty="0" err="1"/>
              <a:t>update시킨다</a:t>
            </a:r>
            <a:r>
              <a:rPr lang="ko-KR" altLang="en-US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3DF2D2-622E-3AAA-4A29-CBC4A639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31" y="2970996"/>
            <a:ext cx="4784726" cy="3517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BB0956-6B29-A777-C214-10B1A175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15" y="3974159"/>
            <a:ext cx="3030185" cy="12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66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409221" y="1262923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81E6-D9EE-5046-AF66-F6B52F7E7B67}"/>
              </a:ext>
            </a:extLst>
          </p:cNvPr>
          <p:cNvSpPr txBox="1"/>
          <p:nvPr/>
        </p:nvSpPr>
        <p:spPr>
          <a:xfrm>
            <a:off x="883355" y="189561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Optimizer</a:t>
            </a:r>
            <a:r>
              <a:rPr lang="ko-KR" altLang="en-US" dirty="0"/>
              <a:t> – 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descent</a:t>
            </a:r>
            <a:r>
              <a:rPr lang="ko-KR" altLang="en-US" dirty="0"/>
              <a:t>(GD)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642D0-F1E2-01BC-9AB3-D127F49E2311}"/>
              </a:ext>
            </a:extLst>
          </p:cNvPr>
          <p:cNvSpPr txBox="1"/>
          <p:nvPr/>
        </p:nvSpPr>
        <p:spPr>
          <a:xfrm>
            <a:off x="1312333" y="243486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GD </a:t>
            </a:r>
            <a:r>
              <a:rPr lang="ko-KR" altLang="en-US" dirty="0" err="1"/>
              <a:t>를</a:t>
            </a:r>
            <a:r>
              <a:rPr lang="ko-KR" altLang="en-US" dirty="0"/>
              <a:t> 사용하는 이유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0DE72-DBCD-50C3-27F2-5DE95695A17C}"/>
              </a:ext>
            </a:extLst>
          </p:cNvPr>
          <p:cNvSpPr txBox="1"/>
          <p:nvPr/>
        </p:nvSpPr>
        <p:spPr>
          <a:xfrm>
            <a:off x="1571977" y="2974118"/>
            <a:ext cx="9694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왜 이렇게 기울기를 사용하여 </a:t>
            </a:r>
            <a:r>
              <a:rPr lang="ko-KR" altLang="en-US" dirty="0" err="1"/>
              <a:t>step별로</a:t>
            </a:r>
            <a:r>
              <a:rPr lang="ko-KR" altLang="en-US" dirty="0"/>
              <a:t> </a:t>
            </a:r>
            <a:r>
              <a:rPr lang="ko-KR" altLang="en-US" dirty="0" err="1"/>
              <a:t>update를</a:t>
            </a:r>
            <a:r>
              <a:rPr lang="ko-KR" altLang="en-US" dirty="0"/>
              <a:t> </a:t>
            </a:r>
            <a:r>
              <a:rPr lang="ko-KR" altLang="en-US" dirty="0" err="1"/>
              <a:t>시키는것일까</a:t>
            </a:r>
            <a:r>
              <a:rPr lang="ko-KR" altLang="en-US" dirty="0"/>
              <a:t>?</a:t>
            </a:r>
          </a:p>
          <a:p>
            <a:r>
              <a:rPr lang="ko-KR" altLang="en-US" dirty="0"/>
              <a:t>애초에 </a:t>
            </a:r>
            <a:r>
              <a:rPr lang="ko-KR" altLang="en-US" dirty="0" err="1"/>
              <a:t>cost</a:t>
            </a:r>
            <a:r>
              <a:rPr lang="ko-KR" altLang="en-US" dirty="0"/>
              <a:t>(</a:t>
            </a:r>
            <a:r>
              <a:rPr lang="ko-KR" altLang="en-US" dirty="0" err="1"/>
              <a:t>W</a:t>
            </a:r>
            <a:r>
              <a:rPr lang="ko-KR" altLang="en-US" dirty="0"/>
              <a:t>)식을 미분하여 0인 점을 찾으면 </a:t>
            </a:r>
            <a:r>
              <a:rPr lang="ko-KR" altLang="en-US" dirty="0" err="1"/>
              <a:t>되는게</a:t>
            </a:r>
            <a:r>
              <a:rPr lang="ko-KR" altLang="en-US" dirty="0"/>
              <a:t> 아닌가??</a:t>
            </a:r>
          </a:p>
          <a:p>
            <a:r>
              <a:rPr lang="ko-KR" altLang="en-US" dirty="0"/>
              <a:t>-&gt; 두 가지 이유 때문에 </a:t>
            </a:r>
            <a:r>
              <a:rPr lang="ko-KR" altLang="en-US" dirty="0" err="1"/>
              <a:t>closed</a:t>
            </a:r>
            <a:r>
              <a:rPr lang="ko-KR" altLang="en-US" dirty="0"/>
              <a:t> </a:t>
            </a:r>
            <a:r>
              <a:rPr lang="ko-KR" altLang="en-US" dirty="0" err="1"/>
              <a:t>form</a:t>
            </a:r>
            <a:r>
              <a:rPr lang="ko-KR" altLang="en-US" dirty="0"/>
              <a:t>(</a:t>
            </a:r>
            <a:r>
              <a:rPr lang="ko-KR" altLang="en-US" dirty="0" err="1"/>
              <a:t>닫힌형식</a:t>
            </a:r>
            <a:r>
              <a:rPr lang="ko-KR" altLang="en-US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해결하지 못한다고 알고 있다.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00E59-FA3A-2A14-F8A6-11C2B5715420}"/>
              </a:ext>
            </a:extLst>
          </p:cNvPr>
          <p:cNvSpPr txBox="1"/>
          <p:nvPr/>
        </p:nvSpPr>
        <p:spPr>
          <a:xfrm>
            <a:off x="883355" y="4394748"/>
            <a:ext cx="11015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대부분의 </a:t>
            </a:r>
            <a:r>
              <a:rPr lang="ko-KR" altLang="en-US" dirty="0" err="1"/>
              <a:t>non-linear</a:t>
            </a:r>
            <a:r>
              <a:rPr lang="ko-KR" altLang="en-US" dirty="0"/>
              <a:t> </a:t>
            </a:r>
            <a:r>
              <a:rPr lang="ko-KR" altLang="en-US" dirty="0" err="1"/>
              <a:t>regression문제는</a:t>
            </a:r>
            <a:r>
              <a:rPr lang="ko-KR" altLang="en-US" dirty="0"/>
              <a:t> </a:t>
            </a:r>
            <a:r>
              <a:rPr lang="ko-KR" altLang="en-US" dirty="0" err="1"/>
              <a:t>closed</a:t>
            </a:r>
            <a:r>
              <a:rPr lang="ko-KR" altLang="en-US" dirty="0"/>
              <a:t> </a:t>
            </a:r>
            <a:r>
              <a:rPr lang="ko-KR" altLang="en-US" dirty="0" err="1"/>
              <a:t>form</a:t>
            </a:r>
            <a:r>
              <a:rPr lang="ko-KR" altLang="en-US" dirty="0"/>
              <a:t> </a:t>
            </a:r>
            <a:r>
              <a:rPr lang="ko-KR" altLang="en-US" dirty="0" err="1"/>
              <a:t>solution이</a:t>
            </a:r>
            <a:r>
              <a:rPr lang="ko-KR" altLang="en-US" dirty="0"/>
              <a:t> 존재하지 않다.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r>
              <a:rPr lang="ko-KR" altLang="en-US" dirty="0"/>
              <a:t>2.  </a:t>
            </a:r>
            <a:r>
              <a:rPr lang="ko-KR" altLang="en-US" dirty="0" err="1"/>
              <a:t>closed</a:t>
            </a:r>
            <a:r>
              <a:rPr lang="ko-KR" altLang="en-US" dirty="0"/>
              <a:t> </a:t>
            </a:r>
            <a:r>
              <a:rPr lang="ko-KR" altLang="en-US" dirty="0" err="1"/>
              <a:t>form</a:t>
            </a:r>
            <a:r>
              <a:rPr lang="ko-KR" altLang="en-US" dirty="0"/>
              <a:t> </a:t>
            </a:r>
            <a:r>
              <a:rPr lang="ko-KR" altLang="en-US" dirty="0" err="1"/>
              <a:t>solution이</a:t>
            </a:r>
            <a:r>
              <a:rPr lang="ko-KR" altLang="en-US" dirty="0"/>
              <a:t> 존재해도 수많은 </a:t>
            </a:r>
            <a:r>
              <a:rPr lang="ko-KR" altLang="en-US" dirty="0" err="1"/>
              <a:t>parameter가</a:t>
            </a:r>
            <a:r>
              <a:rPr lang="ko-KR" altLang="en-US" dirty="0"/>
              <a:t> </a:t>
            </a:r>
            <a:r>
              <a:rPr lang="ko-KR" altLang="en-US" dirty="0" err="1"/>
              <a:t>있을때는</a:t>
            </a:r>
            <a:r>
              <a:rPr lang="ko-KR" altLang="en-US" dirty="0"/>
              <a:t> </a:t>
            </a:r>
            <a:r>
              <a:rPr lang="ko-KR" altLang="en-US" dirty="0" err="1"/>
              <a:t>GD로</a:t>
            </a:r>
            <a:r>
              <a:rPr lang="ko-KR" altLang="en-US" dirty="0"/>
              <a:t> 해결하는 것이 계산적으로도 더 효율적이다</a:t>
            </a:r>
          </a:p>
        </p:txBody>
      </p:sp>
    </p:spTree>
    <p:extLst>
      <p:ext uri="{BB962C8B-B14F-4D97-AF65-F5344CB8AC3E}">
        <p14:creationId xmlns:p14="http://schemas.microsoft.com/office/powerpoint/2010/main" val="1412425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409221" y="1262923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D2249-D4E5-774A-2986-389F01F3E9EE}"/>
              </a:ext>
            </a:extLst>
          </p:cNvPr>
          <p:cNvSpPr txBox="1"/>
          <p:nvPr/>
        </p:nvSpPr>
        <p:spPr>
          <a:xfrm>
            <a:off x="873477" y="17908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Optimizer</a:t>
            </a:r>
            <a:r>
              <a:rPr lang="ko-KR" altLang="en-US" dirty="0"/>
              <a:t> – </a:t>
            </a:r>
            <a:r>
              <a:rPr lang="ko-KR" altLang="en-US" dirty="0" err="1"/>
              <a:t>Stochastic</a:t>
            </a:r>
            <a:r>
              <a:rPr lang="ko-KR" altLang="en-US" dirty="0"/>
              <a:t> 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decent</a:t>
            </a:r>
            <a:r>
              <a:rPr lang="ko-KR" altLang="en-US" dirty="0"/>
              <a:t>(SGD)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912CE-B714-C71E-5BCC-DD05AB0C2A4C}"/>
              </a:ext>
            </a:extLst>
          </p:cNvPr>
          <p:cNvSpPr txBox="1"/>
          <p:nvPr/>
        </p:nvSpPr>
        <p:spPr>
          <a:xfrm>
            <a:off x="704144" y="2318855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full-batch가</a:t>
            </a:r>
            <a:r>
              <a:rPr lang="ko-KR" altLang="en-US" dirty="0"/>
              <a:t> 아닌 </a:t>
            </a:r>
            <a:r>
              <a:rPr lang="ko-KR" altLang="en-US" dirty="0" err="1"/>
              <a:t>mini</a:t>
            </a:r>
            <a:r>
              <a:rPr lang="ko-KR" altLang="en-US" dirty="0"/>
              <a:t> </a:t>
            </a:r>
            <a:r>
              <a:rPr lang="ko-KR" altLang="en-US" dirty="0" err="1"/>
              <a:t>batch로</a:t>
            </a:r>
            <a:r>
              <a:rPr lang="ko-KR" altLang="en-US" dirty="0"/>
              <a:t> 학습을 진행하는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3FCEB-AA9E-2B8D-95EF-194A0A742305}"/>
              </a:ext>
            </a:extLst>
          </p:cNvPr>
          <p:cNvSpPr txBox="1"/>
          <p:nvPr/>
        </p:nvSpPr>
        <p:spPr>
          <a:xfrm>
            <a:off x="873476" y="2846821"/>
            <a:ext cx="10460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(* </a:t>
            </a:r>
            <a:r>
              <a:rPr lang="ko-KR" altLang="en-US" dirty="0" err="1"/>
              <a:t>batch로</a:t>
            </a:r>
            <a:r>
              <a:rPr lang="ko-KR" altLang="en-US" dirty="0"/>
              <a:t> 학습하는 이유 : </a:t>
            </a:r>
            <a:r>
              <a:rPr lang="ko-KR" altLang="en-US" dirty="0" err="1"/>
              <a:t>full-batch로</a:t>
            </a:r>
            <a:r>
              <a:rPr lang="ko-KR" altLang="en-US" dirty="0"/>
              <a:t> </a:t>
            </a:r>
            <a:r>
              <a:rPr lang="ko-KR" altLang="en-US" dirty="0" err="1"/>
              <a:t>epoch마다</a:t>
            </a:r>
            <a:r>
              <a:rPr lang="ko-KR" altLang="en-US" dirty="0"/>
              <a:t> </a:t>
            </a:r>
            <a:r>
              <a:rPr lang="ko-KR" altLang="en-US" dirty="0" err="1"/>
              <a:t>weight를</a:t>
            </a:r>
            <a:r>
              <a:rPr lang="ko-KR" altLang="en-US" dirty="0"/>
              <a:t> 수정하지 않고 빠르게 </a:t>
            </a:r>
            <a:r>
              <a:rPr lang="ko-KR" altLang="en-US" dirty="0" err="1"/>
              <a:t>mini-batch로</a:t>
            </a:r>
            <a:r>
              <a:rPr lang="ko-KR" altLang="en-US" dirty="0"/>
              <a:t> </a:t>
            </a:r>
            <a:r>
              <a:rPr lang="ko-KR" altLang="en-US" dirty="0" err="1"/>
              <a:t>weight를</a:t>
            </a:r>
            <a:r>
              <a:rPr lang="ko-KR" altLang="en-US" dirty="0"/>
              <a:t> 수정하면서 학습하기 위해)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6A6808-0749-D46F-845B-DA7C3DB8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683" y="3433885"/>
            <a:ext cx="35433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B08AD-6D9E-193B-0477-6D3C2E401534}"/>
              </a:ext>
            </a:extLst>
          </p:cNvPr>
          <p:cNvSpPr txBox="1"/>
          <p:nvPr/>
        </p:nvSpPr>
        <p:spPr>
          <a:xfrm>
            <a:off x="279399" y="1507084"/>
            <a:ext cx="661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사용하여 간단한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구조 설명하는 코드 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C11C1-5CE9-E597-919A-D6E2A29B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02" y="2146068"/>
            <a:ext cx="5591175" cy="305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72368-AD81-2958-7FED-ACEA071C2EA1}"/>
              </a:ext>
            </a:extLst>
          </p:cNvPr>
          <p:cNvSpPr txBox="1"/>
          <p:nvPr/>
        </p:nvSpPr>
        <p:spPr>
          <a:xfrm>
            <a:off x="6096000" y="2258957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입력층</a:t>
            </a:r>
            <a:r>
              <a:rPr lang="ko-KR" altLang="en-US" dirty="0"/>
              <a:t>, </a:t>
            </a:r>
            <a:r>
              <a:rPr lang="ko-KR" altLang="en-US" dirty="0" err="1"/>
              <a:t>은닉층</a:t>
            </a:r>
            <a:r>
              <a:rPr lang="ko-KR" altLang="en-US" dirty="0"/>
              <a:t> 및 출력층으로 구성된 간단한 ANN (</a:t>
            </a:r>
            <a:r>
              <a:rPr lang="ko-KR" altLang="en-US" dirty="0" err="1"/>
              <a:t>Artificial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Network) 구조를 정의하는 클래스인 </a:t>
            </a:r>
            <a:r>
              <a:rPr lang="ko-KR" altLang="en-US" dirty="0" err="1"/>
              <a:t>ANN을</a:t>
            </a:r>
            <a:r>
              <a:rPr lang="ko-KR" altLang="en-US" dirty="0"/>
              <a:t> 보여줍니다.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79BDE-A269-AFEB-1C72-6946808606F9}"/>
              </a:ext>
            </a:extLst>
          </p:cNvPr>
          <p:cNvSpPr txBox="1"/>
          <p:nvPr/>
        </p:nvSpPr>
        <p:spPr>
          <a:xfrm>
            <a:off x="6177844" y="3429000"/>
            <a:ext cx="61693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Fc1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입력층과 은닉층을 연결하는 선형 변환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(linear transformation)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정의합니다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dirty="0" err="1">
                <a:solidFill>
                  <a:srgbClr val="374151"/>
                </a:solidFill>
                <a:latin typeface="Söhne"/>
              </a:rPr>
              <a:t>Relu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은  은닉층의 활성 함수 정의 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Fc2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은닉층과 출력층을 연결하는 선형 변환을 정의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78B5F-90D6-3407-AB6B-496248F84AC1}"/>
              </a:ext>
            </a:extLst>
          </p:cNvPr>
          <p:cNvSpPr txBox="1"/>
          <p:nvPr/>
        </p:nvSpPr>
        <p:spPr>
          <a:xfrm>
            <a:off x="279399" y="5408602"/>
            <a:ext cx="9609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forward</a:t>
            </a:r>
            <a:r>
              <a:rPr lang="ko-KR" altLang="en-US" dirty="0"/>
              <a:t> 메서드는 입력 데이터(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받아 </a:t>
            </a:r>
            <a:r>
              <a:rPr lang="ko-KR" altLang="en-US" dirty="0" err="1"/>
              <a:t>순전파</a:t>
            </a:r>
            <a:r>
              <a:rPr lang="ko-KR" altLang="en-US" dirty="0"/>
              <a:t> 연산을 수행합니다.</a:t>
            </a:r>
          </a:p>
        </p:txBody>
      </p:sp>
    </p:spTree>
    <p:extLst>
      <p:ext uri="{BB962C8B-B14F-4D97-AF65-F5344CB8AC3E}">
        <p14:creationId xmlns:p14="http://schemas.microsoft.com/office/powerpoint/2010/main" val="41266962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409221" y="1262923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D2249-D4E5-774A-2986-389F01F3E9EE}"/>
              </a:ext>
            </a:extLst>
          </p:cNvPr>
          <p:cNvSpPr txBox="1"/>
          <p:nvPr/>
        </p:nvSpPr>
        <p:spPr>
          <a:xfrm>
            <a:off x="873477" y="17908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Optimizer</a:t>
            </a:r>
            <a:r>
              <a:rPr lang="ko-KR" altLang="en-US" dirty="0"/>
              <a:t> – </a:t>
            </a:r>
            <a:r>
              <a:rPr lang="ko-KR" altLang="en-US" dirty="0" err="1"/>
              <a:t>Stochastic</a:t>
            </a:r>
            <a:r>
              <a:rPr lang="ko-KR" altLang="en-US" dirty="0"/>
              <a:t> 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decent</a:t>
            </a:r>
            <a:r>
              <a:rPr lang="ko-KR" altLang="en-US" dirty="0"/>
              <a:t>(SGD)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2A9-90F5-5DA4-BD06-030E16A32C19}"/>
              </a:ext>
            </a:extLst>
          </p:cNvPr>
          <p:cNvSpPr txBox="1"/>
          <p:nvPr/>
        </p:nvSpPr>
        <p:spPr>
          <a:xfrm>
            <a:off x="1312333" y="2318855"/>
            <a:ext cx="9649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Momentum</a:t>
            </a:r>
            <a:r>
              <a:rPr lang="ko-KR" altLang="en-US" dirty="0"/>
              <a:t> 개념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SGD에</a:t>
            </a:r>
            <a:r>
              <a:rPr lang="ko-KR" altLang="en-US" dirty="0"/>
              <a:t> </a:t>
            </a:r>
            <a:r>
              <a:rPr lang="ko-KR" altLang="en-US" dirty="0" err="1"/>
              <a:t>momentum개념을</a:t>
            </a:r>
            <a:r>
              <a:rPr lang="ko-KR" altLang="en-US" dirty="0"/>
              <a:t> 추가한 것이다.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batch로만</a:t>
            </a:r>
            <a:r>
              <a:rPr lang="ko-KR" altLang="en-US" dirty="0"/>
              <a:t> 학습하는 것이 아니라 이전의 </a:t>
            </a:r>
            <a:r>
              <a:rPr lang="ko-KR" altLang="en-US" dirty="0" err="1"/>
              <a:t>batch</a:t>
            </a:r>
            <a:r>
              <a:rPr lang="ko-KR" altLang="en-US" dirty="0"/>
              <a:t> 학습결과도 반영한다.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C2C72-20B2-77EE-741B-05D29E46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7" y="3677818"/>
            <a:ext cx="6577013" cy="28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339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194732" y="879101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D2249-D4E5-774A-2986-389F01F3E9EE}"/>
              </a:ext>
            </a:extLst>
          </p:cNvPr>
          <p:cNvSpPr txBox="1"/>
          <p:nvPr/>
        </p:nvSpPr>
        <p:spPr>
          <a:xfrm>
            <a:off x="658988" y="140706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Optimizer</a:t>
            </a:r>
            <a:r>
              <a:rPr lang="ko-KR" altLang="en-US" dirty="0"/>
              <a:t> – </a:t>
            </a:r>
            <a:r>
              <a:rPr lang="ko-KR" altLang="en-US" dirty="0" err="1"/>
              <a:t>Stochastic</a:t>
            </a:r>
            <a:r>
              <a:rPr lang="ko-KR" altLang="en-US" dirty="0"/>
              <a:t> 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decent</a:t>
            </a:r>
            <a:r>
              <a:rPr lang="ko-KR" altLang="en-US" dirty="0"/>
              <a:t>(SGD)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8463C-8E26-C33C-DBBB-FF1870ECDB92}"/>
              </a:ext>
            </a:extLst>
          </p:cNvPr>
          <p:cNvSpPr txBox="1"/>
          <p:nvPr/>
        </p:nvSpPr>
        <p:spPr>
          <a:xfrm>
            <a:off x="594077" y="1935033"/>
            <a:ext cx="10574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Momentum</a:t>
            </a:r>
            <a:r>
              <a:rPr lang="ko-KR" altLang="en-US" dirty="0"/>
              <a:t> 개념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모멘텀이란 무엇입니까? 모멘텀을 설명하는 쉬운 방법은 물리학적 비유를 통한 것입니다. 작은 언덕은 볼이 멈추지 않는 평평한 표면에 도달 할 때까지 롤링을 계속하지 않을 것입니다. 작은 언덕은</a:t>
            </a:r>
          </a:p>
          <a:p>
            <a:r>
              <a:rPr lang="ko-KR" altLang="en-US" dirty="0"/>
              <a:t>지역 최소값이고, 큰 계곡은 전역 최소값입니다.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E61FE-C4B6-A4A1-27B1-89942DCC56E7}"/>
              </a:ext>
            </a:extLst>
          </p:cNvPr>
          <p:cNvSpPr txBox="1"/>
          <p:nvPr/>
        </p:nvSpPr>
        <p:spPr>
          <a:xfrm>
            <a:off x="594076" y="3570995"/>
            <a:ext cx="10909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운동량이 없으면 공은 원하는 최종 목적지에 도달하지 못합니다. 속도가 전혀 떨어지지 않고 작은</a:t>
            </a:r>
          </a:p>
          <a:p>
            <a:r>
              <a:rPr lang="ko-KR" altLang="en-US" dirty="0"/>
              <a:t>언덕에서 멈추었을 것입니다. 지금까지 모멘텀을 고려하지 않았습니다. 즉, 작은 언덕에 빠질 가능</a:t>
            </a:r>
          </a:p>
          <a:p>
            <a:r>
              <a:rPr lang="ko-KR" altLang="en-US" dirty="0" err="1"/>
              <a:t>성이있는</a:t>
            </a:r>
            <a:r>
              <a:rPr lang="ko-KR" altLang="en-US" dirty="0"/>
              <a:t> 알고리즘을 만들었습니다.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62586-2716-6691-108E-8840FAEF8BE1}"/>
              </a:ext>
            </a:extLst>
          </p:cNvPr>
          <p:cNvSpPr txBox="1"/>
          <p:nvPr/>
        </p:nvSpPr>
        <p:spPr>
          <a:xfrm>
            <a:off x="594076" y="4652959"/>
            <a:ext cx="997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그래서 알고리즘에 운동량을 추가하는 방법에 대해 알아보아야 합니다.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4B6EA-F824-BE8F-E900-36F1C9DDF0D1}"/>
              </a:ext>
            </a:extLst>
          </p:cNvPr>
          <p:cNvSpPr txBox="1"/>
          <p:nvPr/>
        </p:nvSpPr>
        <p:spPr>
          <a:xfrm>
            <a:off x="594076" y="5180925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규칙은 운동량을 포함한 </a:t>
            </a:r>
            <a:r>
              <a:rPr lang="ko-KR" altLang="en-US" dirty="0" err="1"/>
              <a:t>w에</a:t>
            </a:r>
            <a:r>
              <a:rPr lang="ko-KR" altLang="en-US" dirty="0"/>
              <a:t> 손실의 기울기를 활용합니다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AF3A8-400C-ED89-CDF2-D3FA975282FE}"/>
              </a:ext>
            </a:extLst>
          </p:cNvPr>
          <p:cNvSpPr txBox="1"/>
          <p:nvPr/>
        </p:nvSpPr>
        <p:spPr>
          <a:xfrm>
            <a:off x="658988" y="5703245"/>
            <a:ext cx="11126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지금까지 내려간 속도를 고려할 것입니다. 공이 빨리 굴러가는 경우 운동량은 높고 그렇지 않으면</a:t>
            </a:r>
          </a:p>
          <a:p>
            <a:r>
              <a:rPr lang="ko-KR" altLang="en-US" dirty="0"/>
              <a:t>운동량이 낮습니다. 볼이 얼마나 빨리 움직이는 지 알아내는 가장 좋은 방법은 전에 공이 얼마나 빨</a:t>
            </a:r>
          </a:p>
          <a:p>
            <a:r>
              <a:rPr lang="ko-KR" altLang="en-US" dirty="0"/>
              <a:t>리 굴렀는지를 확인하는 것입니다. 이는 머신 러닝에 채택 된 방법 </a:t>
            </a:r>
            <a:r>
              <a:rPr lang="ko-KR" altLang="en-US" dirty="0" err="1"/>
              <a:t>이기도합니다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15358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228599" y="1240345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4F4D4-0999-C03A-F87A-D1CC79743FA3}"/>
              </a:ext>
            </a:extLst>
          </p:cNvPr>
          <p:cNvSpPr txBox="1"/>
          <p:nvPr/>
        </p:nvSpPr>
        <p:spPr>
          <a:xfrm>
            <a:off x="818445" y="185862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Optimizer</a:t>
            </a:r>
            <a:r>
              <a:rPr lang="ko-KR" altLang="en-US" dirty="0"/>
              <a:t> – </a:t>
            </a:r>
            <a:r>
              <a:rPr lang="ko-KR" altLang="en-US" dirty="0" err="1"/>
              <a:t>AdaGrad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80A6-EF3A-6C06-34AF-97902A615656}"/>
              </a:ext>
            </a:extLst>
          </p:cNvPr>
          <p:cNvSpPr txBox="1"/>
          <p:nvPr/>
        </p:nvSpPr>
        <p:spPr>
          <a:xfrm>
            <a:off x="1131711" y="2346235"/>
            <a:ext cx="1043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학습을 통해 크게 변동이 있었던 가중치에 대해서는 </a:t>
            </a:r>
            <a:r>
              <a:rPr lang="ko-KR" altLang="en-US" dirty="0" err="1"/>
              <a:t>학습률을</a:t>
            </a:r>
            <a:r>
              <a:rPr lang="ko-KR" altLang="en-US" dirty="0"/>
              <a:t> 감소시키고 학습을 통해 아직</a:t>
            </a:r>
          </a:p>
          <a:p>
            <a:r>
              <a:rPr lang="ko-KR" altLang="en-US" dirty="0"/>
              <a:t>가중치의 변동이 별로 없었던 가중치는 </a:t>
            </a:r>
            <a:r>
              <a:rPr lang="ko-KR" altLang="en-US" dirty="0" err="1"/>
              <a:t>학습률을</a:t>
            </a:r>
            <a:r>
              <a:rPr lang="ko-KR" altLang="en-US" dirty="0"/>
              <a:t> 증가시켜서 학습이 되게끔 한다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225B648E-786D-CE3C-90B1-01F19D4A8A0D}"/>
              </a:ext>
            </a:extLst>
          </p:cNvPr>
          <p:cNvSpPr/>
          <p:nvPr/>
        </p:nvSpPr>
        <p:spPr>
          <a:xfrm>
            <a:off x="4553368" y="3329637"/>
            <a:ext cx="2514600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7F8CEE60-C490-5DF0-9032-CC6B58897B0E}"/>
              </a:ext>
            </a:extLst>
          </p:cNvPr>
          <p:cNvSpPr txBox="1"/>
          <p:nvPr/>
        </p:nvSpPr>
        <p:spPr>
          <a:xfrm>
            <a:off x="1279419" y="4981840"/>
            <a:ext cx="970089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SGD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notation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에서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추가되었는데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는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가중치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기울기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제곱들을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더해간다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따라서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가중치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값에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많은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변동이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있었던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가중치는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점점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학습률을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감소시키게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된다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(*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AdaGrad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는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무한히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학습하면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어느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순간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너무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커져서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학습이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아예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안될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이를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RMSProp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에서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개선한다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.)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4140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228599" y="1240345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523522" y="17908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</a:t>
            </a:r>
            <a:r>
              <a:rPr lang="en-US" altLang="ko-KR" sz="1800" b="1" spc="1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lang="en-US" altLang="ko-KR" sz="1800" b="1" dirty="0">
                <a:solidFill>
                  <a:srgbClr val="292929"/>
                </a:solidFill>
                <a:latin typeface="Cambria"/>
                <a:cs typeface="Cambria"/>
              </a:rPr>
              <a:t>– </a:t>
            </a:r>
            <a:r>
              <a:rPr lang="en-US" altLang="ko-KR" sz="1800" b="1" spc="0" dirty="0" err="1">
                <a:solidFill>
                  <a:srgbClr val="292929"/>
                </a:solidFill>
                <a:latin typeface="Cambria"/>
                <a:cs typeface="Cambria"/>
              </a:rPr>
              <a:t>RMSProp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F7103-BF52-FB74-9098-D9667530C79C}"/>
              </a:ext>
            </a:extLst>
          </p:cNvPr>
          <p:cNvSpPr txBox="1"/>
          <p:nvPr/>
        </p:nvSpPr>
        <p:spPr>
          <a:xfrm>
            <a:off x="682978" y="2341433"/>
            <a:ext cx="10617199" cy="112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marR="5080">
              <a:lnSpc>
                <a:spcPct val="101099"/>
              </a:lnSpc>
              <a:spcBef>
                <a:spcPts val="720"/>
              </a:spcBef>
            </a:pPr>
            <a:r>
              <a:rPr lang="en-US" altLang="ko-KR" sz="1800" spc="-10" dirty="0" err="1">
                <a:solidFill>
                  <a:srgbClr val="333333"/>
                </a:solidFill>
                <a:latin typeface="Calibri"/>
                <a:cs typeface="Calibri"/>
              </a:rPr>
              <a:t>AdaGrad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는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간단한 </a:t>
            </a:r>
            <a:r>
              <a:rPr lang="en-US" altLang="ko-KR" sz="1800" spc="-15" dirty="0">
                <a:solidFill>
                  <a:srgbClr val="333333"/>
                </a:solidFill>
                <a:latin typeface="Calibri"/>
                <a:cs typeface="Calibri"/>
              </a:rPr>
              <a:t>convex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function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잘 동작하지만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,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복잡한 다차원 곡면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function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에서는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global 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minimum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도달하기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전에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 err="1">
                <a:solidFill>
                  <a:srgbClr val="333333"/>
                </a:solidFill>
                <a:latin typeface="맑은 고딕"/>
                <a:cs typeface="맑은 고딕"/>
              </a:rPr>
              <a:t>학습률이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수렴할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수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있다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lang="ko-KR" altLang="en-US"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따라서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10" dirty="0" err="1">
                <a:solidFill>
                  <a:srgbClr val="333333"/>
                </a:solidFill>
                <a:latin typeface="Calibri"/>
                <a:cs typeface="Calibri"/>
              </a:rPr>
              <a:t>RMSProp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에서는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이를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보완하였다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  <a:p>
            <a:pPr marL="779780" lvl="1" indent="-236854">
              <a:lnSpc>
                <a:spcPct val="100000"/>
              </a:lnSpc>
              <a:spcBef>
                <a:spcPts val="1535"/>
              </a:spcBef>
              <a:buFont typeface="Calibri"/>
              <a:buAutoNum type="alphaLcParenR"/>
              <a:tabLst>
                <a:tab pos="780415" algn="l"/>
              </a:tabLst>
            </a:pP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가중치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기울기를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단순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누적시키는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것이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아니라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최신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 err="1">
                <a:solidFill>
                  <a:srgbClr val="333333"/>
                </a:solidFill>
                <a:latin typeface="맑은 고딕"/>
                <a:cs typeface="맑은 고딕"/>
              </a:rPr>
              <a:t>기울기들이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더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반영되도록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한다</a:t>
            </a:r>
            <a:r>
              <a:rPr lang="en-US" altLang="ko-KR" sz="1800" b="1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E5E065D-90BA-FF2D-90C6-A8C8E9136DEE}"/>
              </a:ext>
            </a:extLst>
          </p:cNvPr>
          <p:cNvSpPr/>
          <p:nvPr/>
        </p:nvSpPr>
        <p:spPr>
          <a:xfrm>
            <a:off x="4160198" y="3643849"/>
            <a:ext cx="3048000" cy="53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C3937380-2243-4B50-635B-BC5D82831597}"/>
              </a:ext>
            </a:extLst>
          </p:cNvPr>
          <p:cNvSpPr txBox="1"/>
          <p:nvPr/>
        </p:nvSpPr>
        <p:spPr>
          <a:xfrm>
            <a:off x="1028065" y="4358460"/>
            <a:ext cx="1013587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AdaGrad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의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hyper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parameter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 p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추가되었다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 p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작을수록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가장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최신의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기울기를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더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크게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반영한다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 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반대로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이번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batch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의한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최신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기울기가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크게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반영되도록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한다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누적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보다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최신  기울기에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초점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즉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그동안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가중치에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큰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변동사항이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있었어도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이번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batch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로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인한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기울기가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완만하면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학습률을</a:t>
            </a:r>
            <a:r>
              <a:rPr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높인다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73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228599" y="1871051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228599" y="251337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</a:t>
            </a:r>
            <a:r>
              <a:rPr lang="en-US" altLang="ko-KR" sz="1800" b="1" spc="1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lang="en-US" altLang="ko-KR" sz="1800" b="1" dirty="0">
                <a:solidFill>
                  <a:srgbClr val="292929"/>
                </a:solidFill>
                <a:latin typeface="Cambria"/>
                <a:cs typeface="Cambria"/>
              </a:rPr>
              <a:t>– </a:t>
            </a:r>
            <a:r>
              <a:rPr lang="en-US" altLang="ko-KR" sz="1800" b="1" spc="0" dirty="0" err="1">
                <a:solidFill>
                  <a:srgbClr val="292929"/>
                </a:solidFill>
                <a:latin typeface="Cambria"/>
                <a:cs typeface="Cambria"/>
              </a:rPr>
              <a:t>RMSProp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49C7-2E62-6D46-E8C2-27444A9D7E9E}"/>
              </a:ext>
            </a:extLst>
          </p:cNvPr>
          <p:cNvSpPr txBox="1"/>
          <p:nvPr/>
        </p:nvSpPr>
        <p:spPr>
          <a:xfrm>
            <a:off x="646288" y="3059369"/>
            <a:ext cx="11082867" cy="175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685">
              <a:lnSpc>
                <a:spcPct val="100000"/>
              </a:lnSpc>
            </a:pPr>
            <a:r>
              <a:rPr lang="en-US" altLang="ko-KR" sz="1800" b="1" spc="-5" dirty="0">
                <a:solidFill>
                  <a:srgbClr val="333333"/>
                </a:solidFill>
                <a:latin typeface="Calibri"/>
                <a:cs typeface="Calibri"/>
              </a:rPr>
              <a:t>-&gt;</a:t>
            </a:r>
            <a:r>
              <a:rPr lang="ko-KR" altLang="en-US" sz="1800" b="1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333333"/>
                </a:solidFill>
                <a:latin typeface="Calibri"/>
                <a:cs typeface="Calibri"/>
              </a:rPr>
              <a:t>(minimum</a:t>
            </a:r>
            <a:r>
              <a:rPr lang="ko-KR" altLang="en-US" sz="1800" b="1" spc="-5" dirty="0">
                <a:solidFill>
                  <a:srgbClr val="333333"/>
                </a:solidFill>
                <a:latin typeface="맑은 고딕"/>
                <a:cs typeface="맑은 고딕"/>
              </a:rPr>
              <a:t>과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같은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극점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근처에서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학습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속도가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느려지는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문제와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1" spc="-10" dirty="0">
                <a:solidFill>
                  <a:srgbClr val="333333"/>
                </a:solidFill>
                <a:latin typeface="Calibri"/>
                <a:cs typeface="Calibri"/>
              </a:rPr>
              <a:t>local</a:t>
            </a:r>
            <a:r>
              <a:rPr lang="ko-KR" altLang="en-US" sz="1800" b="1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333333"/>
                </a:solidFill>
                <a:latin typeface="Calibri"/>
                <a:cs typeface="Calibri"/>
              </a:rPr>
              <a:t>minimum</a:t>
            </a:r>
            <a:r>
              <a:rPr lang="ko-KR" altLang="en-US" sz="1800" b="1" spc="-5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수렴하는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문제를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해결</a:t>
            </a:r>
            <a:r>
              <a:rPr lang="en-US" altLang="ko-KR" sz="1800" b="1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endParaRPr lang="ko-KR" altLang="en-US" sz="1800" dirty="0">
              <a:latin typeface="Calibri"/>
              <a:cs typeface="Calibri"/>
            </a:endParaRPr>
          </a:p>
          <a:p>
            <a:pPr marL="146685">
              <a:lnSpc>
                <a:spcPts val="2125"/>
              </a:lnSpc>
              <a:spcBef>
                <a:spcPts val="50"/>
              </a:spcBef>
            </a:pPr>
            <a:r>
              <a:rPr lang="ko-KR" altLang="en-US" sz="1800" dirty="0">
                <a:solidFill>
                  <a:srgbClr val="333333"/>
                </a:solidFill>
                <a:latin typeface="Calibri"/>
                <a:cs typeface="Calibri"/>
              </a:rPr>
              <a:t>*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최신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10" dirty="0">
                <a:solidFill>
                  <a:srgbClr val="333333"/>
                </a:solidFill>
                <a:latin typeface="Calibri"/>
                <a:cs typeface="Calibri"/>
              </a:rPr>
              <a:t>batch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이전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10" dirty="0">
                <a:solidFill>
                  <a:srgbClr val="333333"/>
                </a:solidFill>
                <a:latin typeface="Calibri"/>
                <a:cs typeface="Calibri"/>
              </a:rPr>
              <a:t>batch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중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특정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1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개보다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크게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반영된다는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점은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같다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  <a:p>
            <a:pPr marL="146685">
              <a:lnSpc>
                <a:spcPts val="2125"/>
              </a:lnSpc>
            </a:pP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(Momentum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이번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10" dirty="0">
                <a:solidFill>
                  <a:srgbClr val="333333"/>
                </a:solidFill>
                <a:latin typeface="Calibri"/>
                <a:cs typeface="Calibri"/>
              </a:rPr>
              <a:t>batch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의해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크게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좌지우지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되지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않도록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한다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lang="ko-KR" altLang="en-US"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/</a:t>
            </a:r>
            <a:r>
              <a:rPr lang="ko-KR" altLang="en-US"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지금까지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누적된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초점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endParaRPr lang="ko-KR" altLang="en-US" sz="1800" dirty="0">
              <a:latin typeface="Calibri"/>
              <a:cs typeface="Calibri"/>
            </a:endParaRPr>
          </a:p>
          <a:p>
            <a:pPr marL="146685">
              <a:lnSpc>
                <a:spcPct val="100000"/>
              </a:lnSpc>
              <a:spcBef>
                <a:spcPts val="2135"/>
              </a:spcBef>
            </a:pPr>
            <a:r>
              <a:rPr lang="en-US" altLang="ko-KR" sz="1800" b="1" spc="-5" dirty="0">
                <a:solidFill>
                  <a:srgbClr val="333333"/>
                </a:solidFill>
                <a:latin typeface="Calibri"/>
                <a:cs typeface="Calibri"/>
              </a:rPr>
              <a:t>b)</a:t>
            </a:r>
            <a:r>
              <a:rPr lang="ko-KR" altLang="en-US" sz="1800" b="1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15" dirty="0">
                <a:solidFill>
                  <a:srgbClr val="333333"/>
                </a:solidFill>
                <a:latin typeface="Calibri"/>
                <a:cs typeface="Calibri"/>
              </a:rPr>
              <a:t>hyper</a:t>
            </a:r>
            <a:r>
              <a:rPr lang="ko-KR" altLang="en-US" sz="1800" b="1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15" dirty="0">
                <a:solidFill>
                  <a:srgbClr val="333333"/>
                </a:solidFill>
                <a:latin typeface="Calibri"/>
                <a:cs typeface="Calibri"/>
              </a:rPr>
              <a:t>parameter</a:t>
            </a:r>
            <a:r>
              <a:rPr lang="ko-KR" altLang="en-US" sz="1800" b="1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b="1" spc="-5" dirty="0">
                <a:solidFill>
                  <a:srgbClr val="333333"/>
                </a:solidFill>
                <a:latin typeface="Calibri"/>
                <a:cs typeface="Calibri"/>
              </a:rPr>
              <a:t>p</a:t>
            </a:r>
            <a:r>
              <a:rPr lang="ko-KR" altLang="en-US" sz="1800" b="1" spc="-5" dirty="0">
                <a:solidFill>
                  <a:srgbClr val="333333"/>
                </a:solidFill>
                <a:latin typeface="맑은 고딕"/>
                <a:cs typeface="맑은 고딕"/>
              </a:rPr>
              <a:t>를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추가하여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1" spc="-5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lang="ko-KR" altLang="en-US" sz="1800" b="1" spc="-5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무한히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커지지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않게</a:t>
            </a:r>
            <a:r>
              <a:rPr lang="ko-KR" altLang="en-US" sz="1800" b="1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solidFill>
                  <a:srgbClr val="333333"/>
                </a:solidFill>
                <a:latin typeface="맑은 고딕"/>
                <a:cs typeface="맑은 고딕"/>
              </a:rPr>
              <a:t>한다</a:t>
            </a:r>
            <a:r>
              <a:rPr lang="en-US" altLang="ko-KR" sz="1800" b="1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  <a:p>
            <a:pPr marL="146685">
              <a:lnSpc>
                <a:spcPct val="100000"/>
              </a:lnSpc>
              <a:spcBef>
                <a:spcPts val="50"/>
              </a:spcBef>
            </a:pP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p*h +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(1-p)g^2</a:t>
            </a:r>
            <a:r>
              <a:rPr lang="ko-KR" altLang="en-US" sz="18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연산을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하므로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가질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수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있는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값이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max{g^2}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bounded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된다는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것을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알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수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있다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7016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420510" y="1013096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420510" y="165542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 - Adam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C7B13-2F7E-EE1D-5B5A-173817693965}"/>
              </a:ext>
            </a:extLst>
          </p:cNvPr>
          <p:cNvSpPr txBox="1"/>
          <p:nvPr/>
        </p:nvSpPr>
        <p:spPr>
          <a:xfrm>
            <a:off x="715433" y="2149102"/>
            <a:ext cx="11002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7865">
              <a:lnSpc>
                <a:spcPct val="100000"/>
              </a:lnSpc>
              <a:spcBef>
                <a:spcPts val="360"/>
              </a:spcBef>
            </a:pP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과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10" dirty="0" err="1">
                <a:solidFill>
                  <a:srgbClr val="333333"/>
                </a:solidFill>
                <a:latin typeface="Calibri"/>
                <a:cs typeface="Calibri"/>
              </a:rPr>
              <a:t>RMSProp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를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융합한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방법이다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lang="ko-KR" altLang="en-US"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먼저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Adam</a:t>
            </a:r>
            <a:r>
              <a:rPr lang="ko-KR" altLang="en-US" sz="18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spc="-10" dirty="0">
                <a:solidFill>
                  <a:srgbClr val="333333"/>
                </a:solidFill>
                <a:latin typeface="Calibri"/>
                <a:cs typeface="Calibri"/>
              </a:rPr>
              <a:t>optimizer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의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수도코드는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아래와</a:t>
            </a:r>
            <a:r>
              <a:rPr lang="ko-KR" altLang="en-US"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같다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75B64C5-AB99-723C-987A-B8473D56409D}"/>
              </a:ext>
            </a:extLst>
          </p:cNvPr>
          <p:cNvSpPr/>
          <p:nvPr/>
        </p:nvSpPr>
        <p:spPr>
          <a:xfrm>
            <a:off x="3182507" y="2710977"/>
            <a:ext cx="5486399" cy="3495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9707454B-6912-2E24-5FEC-4030A881996D}"/>
              </a:ext>
            </a:extLst>
          </p:cNvPr>
          <p:cNvSpPr txBox="1"/>
          <p:nvPr/>
        </p:nvSpPr>
        <p:spPr>
          <a:xfrm>
            <a:off x="1265727" y="6363091"/>
            <a:ext cx="337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https://arxiv.org/pdf/1412.6980.pdf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79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386643" y="1317896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386643" y="196022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 - Adam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FCFA1-297C-5B32-55FA-F3C5D2C9131B}"/>
              </a:ext>
            </a:extLst>
          </p:cNvPr>
          <p:cNvSpPr txBox="1"/>
          <p:nvPr/>
        </p:nvSpPr>
        <p:spPr>
          <a:xfrm>
            <a:off x="-143935" y="2452343"/>
            <a:ext cx="12053711" cy="360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9355" marR="5080">
              <a:lnSpc>
                <a:spcPct val="101099"/>
              </a:lnSpc>
              <a:spcBef>
                <a:spcPts val="720"/>
              </a:spcBef>
            </a:pPr>
            <a:r>
              <a:rPr lang="en-US" altLang="ko-KR" sz="1800" b="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lang="ko-KR" altLang="en-US" sz="1800" b="0" spc="-5" dirty="0">
                <a:solidFill>
                  <a:srgbClr val="333333"/>
                </a:solidFill>
                <a:latin typeface="맑은 고딕"/>
                <a:cs typeface="맑은 고딕"/>
              </a:rPr>
              <a:t>과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spc="-10" dirty="0" err="1">
                <a:solidFill>
                  <a:srgbClr val="333333"/>
                </a:solidFill>
                <a:latin typeface="Calibri"/>
                <a:cs typeface="Calibri"/>
              </a:rPr>
              <a:t>Adagrad</a:t>
            </a:r>
            <a:r>
              <a:rPr lang="ko-KR" altLang="en-US" sz="1800" b="0" spc="-10" dirty="0">
                <a:solidFill>
                  <a:srgbClr val="333333"/>
                </a:solidFill>
                <a:latin typeface="맑은 고딕"/>
                <a:cs typeface="맑은 고딕"/>
              </a:rPr>
              <a:t>는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각각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spc="-5" dirty="0">
                <a:solidFill>
                  <a:srgbClr val="333333"/>
                </a:solidFill>
                <a:latin typeface="Calibri"/>
                <a:cs typeface="Calibri"/>
              </a:rPr>
              <a:t>v</a:t>
            </a:r>
            <a:r>
              <a:rPr lang="ko-KR" altLang="en-US" sz="1800" b="0" spc="-5" dirty="0">
                <a:solidFill>
                  <a:srgbClr val="333333"/>
                </a:solidFill>
                <a:latin typeface="맑은 고딕"/>
                <a:cs typeface="맑은 고딕"/>
              </a:rPr>
              <a:t>와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처음에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초기화되면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spc="-5" dirty="0">
                <a:solidFill>
                  <a:srgbClr val="333333"/>
                </a:solidFill>
                <a:latin typeface="Calibri"/>
                <a:cs typeface="Calibri"/>
              </a:rPr>
              <a:t>W</a:t>
            </a:r>
            <a:r>
              <a:rPr lang="ko-KR" altLang="en-US" sz="1800" b="0" spc="-5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학습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초반에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lang="ko-KR" altLang="en-US" sz="1800" b="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b="0" spc="-5" dirty="0">
                <a:solidFill>
                  <a:srgbClr val="333333"/>
                </a:solidFill>
                <a:latin typeface="Calibri"/>
                <a:cs typeface="Calibri"/>
              </a:rPr>
              <a:t>biased</a:t>
            </a:r>
            <a:r>
              <a:rPr lang="ko-KR" altLang="en-US" sz="1800" b="0" spc="-5" dirty="0">
                <a:solidFill>
                  <a:srgbClr val="333333"/>
                </a:solidFill>
                <a:latin typeface="맑은 고딕"/>
                <a:cs typeface="맑은 고딕"/>
              </a:rPr>
              <a:t>되는 </a:t>
            </a:r>
            <a:r>
              <a:rPr lang="ko-KR" altLang="en-US" sz="1800" b="0" dirty="0">
                <a:solidFill>
                  <a:srgbClr val="333333"/>
                </a:solidFill>
                <a:latin typeface="맑은 고딕"/>
                <a:cs typeface="맑은 고딕"/>
              </a:rPr>
              <a:t>문제</a:t>
            </a:r>
            <a:endParaRPr lang="ko-KR" altLang="en-US" sz="1800" dirty="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70E5C50-8479-63FA-8AA2-B904BCB48597}"/>
              </a:ext>
            </a:extLst>
          </p:cNvPr>
          <p:cNvSpPr/>
          <p:nvPr/>
        </p:nvSpPr>
        <p:spPr>
          <a:xfrm>
            <a:off x="6337208" y="3560922"/>
            <a:ext cx="3048000" cy="53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E431AB3-8870-EC64-7093-E419B37FFEC6}"/>
              </a:ext>
            </a:extLst>
          </p:cNvPr>
          <p:cNvSpPr/>
          <p:nvPr/>
        </p:nvSpPr>
        <p:spPr>
          <a:xfrm>
            <a:off x="2322549" y="3248025"/>
            <a:ext cx="18288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B0CA476A-4B94-1B45-8C0B-92E7AC5F50C8}"/>
              </a:ext>
            </a:extLst>
          </p:cNvPr>
          <p:cNvSpPr txBox="1"/>
          <p:nvPr/>
        </p:nvSpPr>
        <p:spPr>
          <a:xfrm>
            <a:off x="2118037" y="4175252"/>
            <a:ext cx="2097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Momentum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notation1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89814C99-7725-2BED-3ECE-FD57DE4676CA}"/>
              </a:ext>
            </a:extLst>
          </p:cNvPr>
          <p:cNvSpPr txBox="1"/>
          <p:nvPr/>
        </p:nvSpPr>
        <p:spPr>
          <a:xfrm>
            <a:off x="7081125" y="4153916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RMSProp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321B6067-0B44-C5BB-5012-C0B26D18E158}"/>
              </a:ext>
            </a:extLst>
          </p:cNvPr>
          <p:cNvSpPr txBox="1"/>
          <p:nvPr/>
        </p:nvSpPr>
        <p:spPr>
          <a:xfrm>
            <a:off x="1288060" y="5166167"/>
            <a:ext cx="918972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이런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잘못된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초기화로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인해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biased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되는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문제를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해결하기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위해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Adam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고안되었다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위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수도코드에서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333333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=Momentum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에서의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70" dirty="0">
                <a:solidFill>
                  <a:srgbClr val="333333"/>
                </a:solidFill>
                <a:latin typeface="Calibri"/>
                <a:cs typeface="Calibri"/>
              </a:rPr>
              <a:t>v,</a:t>
            </a:r>
            <a:r>
              <a:rPr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=RMSProp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에서의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h,</a:t>
            </a:r>
            <a:r>
              <a:rPr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=W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의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기울기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라고</a:t>
            </a:r>
            <a:r>
              <a:rPr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보면된다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5118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386643" y="1317896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386643" y="196022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 - Adam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56C75-7039-48EF-F4D7-EFADE2FEB1D9}"/>
              </a:ext>
            </a:extLst>
          </p:cNvPr>
          <p:cNvSpPr txBox="1"/>
          <p:nvPr/>
        </p:nvSpPr>
        <p:spPr>
          <a:xfrm>
            <a:off x="0" y="2569694"/>
            <a:ext cx="878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0950">
              <a:lnSpc>
                <a:spcPct val="100000"/>
              </a:lnSpc>
              <a:spcBef>
                <a:spcPts val="790"/>
              </a:spcBef>
            </a:pP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아래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예시들을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보면서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어떻게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Adam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이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위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문제들을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해결했는지</a:t>
            </a:r>
            <a:r>
              <a:rPr lang="ko-KR" altLang="en-US" sz="1800" spc="-23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보자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667E898-E555-B5DB-E3FB-F24C87C2DE7A}"/>
              </a:ext>
            </a:extLst>
          </p:cNvPr>
          <p:cNvSpPr/>
          <p:nvPr/>
        </p:nvSpPr>
        <p:spPr>
          <a:xfrm>
            <a:off x="3743677" y="3271275"/>
            <a:ext cx="382905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67AB7-6953-4FAA-A26A-62FA14059023}"/>
              </a:ext>
            </a:extLst>
          </p:cNvPr>
          <p:cNvSpPr txBox="1"/>
          <p:nvPr/>
        </p:nvSpPr>
        <p:spPr>
          <a:xfrm>
            <a:off x="860777" y="4898924"/>
            <a:ext cx="10676467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4305">
              <a:lnSpc>
                <a:spcPct val="100000"/>
              </a:lnSpc>
              <a:spcBef>
                <a:spcPts val="1225"/>
              </a:spcBef>
            </a:pP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기존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에서는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m0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초기화되면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m1=0.1g1(</a:t>
            </a:r>
            <a:r>
              <a:rPr lang="ko-KR" altLang="en-US"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Cambria Math"/>
                <a:cs typeface="Cambria Math"/>
              </a:rPr>
              <a:t>∵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β1 =</a:t>
            </a:r>
            <a:r>
              <a:rPr lang="ko-KR" altLang="en-US"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0.9)</a:t>
            </a:r>
            <a:r>
              <a:rPr lang="ko-KR" altLang="en-US"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으로써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lang="ko-KR" altLang="en-US" sz="1800" spc="-225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biased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된다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그러나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Adam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에서는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m/(1-β)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로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을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10" dirty="0">
                <a:solidFill>
                  <a:srgbClr val="333333"/>
                </a:solidFill>
                <a:latin typeface="Calibri"/>
                <a:cs typeface="Calibri"/>
              </a:rPr>
              <a:t>update</a:t>
            </a:r>
            <a:r>
              <a:rPr lang="ko-KR" altLang="en-US"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하기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때문에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m1=g1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이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되어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biased(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편향</a:t>
            </a:r>
            <a:r>
              <a:rPr lang="en-US" altLang="ko-KR" sz="1800" spc="-5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lang="ko-KR" altLang="en-US" sz="1800" spc="-5" dirty="0">
                <a:solidFill>
                  <a:srgbClr val="333333"/>
                </a:solidFill>
                <a:latin typeface="맑은 고딕"/>
                <a:cs typeface="맑은 고딕"/>
              </a:rPr>
              <a:t>됨을</a:t>
            </a:r>
            <a:r>
              <a:rPr lang="ko-KR" altLang="en-US" sz="1800" spc="-220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333333"/>
                </a:solidFill>
                <a:latin typeface="맑은 고딕"/>
                <a:cs typeface="맑은 고딕"/>
              </a:rPr>
              <a:t>해결하였다</a:t>
            </a:r>
            <a:r>
              <a:rPr lang="en-US" altLang="ko-KR"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lang="ko-KR" alt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111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386643" y="1317896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386643" y="196022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 - Adam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2A288680-0FAB-0D9E-FF39-A52098EFAC97}"/>
              </a:ext>
            </a:extLst>
          </p:cNvPr>
          <p:cNvSpPr/>
          <p:nvPr/>
        </p:nvSpPr>
        <p:spPr>
          <a:xfrm>
            <a:off x="3777544" y="2602550"/>
            <a:ext cx="38862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B4390A42-370F-B659-2B88-BAC527A968A4}"/>
              </a:ext>
            </a:extLst>
          </p:cNvPr>
          <p:cNvSpPr txBox="1"/>
          <p:nvPr/>
        </p:nvSpPr>
        <p:spPr>
          <a:xfrm>
            <a:off x="1166267" y="4148819"/>
            <a:ext cx="10833822" cy="11385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또한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m2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update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되는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식을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보면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알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있듯이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최신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기울기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개에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의해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update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좌지우지 되지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않도록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하여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의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성질을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그대로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따르고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23495">
              <a:lnSpc>
                <a:spcPts val="2110"/>
              </a:lnSpc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수도코드를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보면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RMSProp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방식인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333333"/>
                </a:solidFill>
                <a:latin typeface="Calibri"/>
                <a:cs typeface="Calibri"/>
              </a:rPr>
              <a:t>v</a:t>
            </a:r>
            <a:r>
              <a:rPr sz="1800" b="1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parameter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역시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동일한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방식으로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biased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됨을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해결  하고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5291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2C1AA-80E7-E82C-3857-130C15EDF3F7}"/>
              </a:ext>
            </a:extLst>
          </p:cNvPr>
          <p:cNvSpPr txBox="1"/>
          <p:nvPr/>
        </p:nvSpPr>
        <p:spPr>
          <a:xfrm>
            <a:off x="601132" y="1724296"/>
            <a:ext cx="671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Optimizer </a:t>
            </a:r>
            <a:r>
              <a:rPr lang="ko-KR" altLang="en-US" dirty="0"/>
              <a:t>종류 및 정리 </a:t>
            </a:r>
            <a:r>
              <a:rPr lang="en-US" altLang="ko-KR" dirty="0"/>
              <a:t>(</a:t>
            </a:r>
            <a:r>
              <a:rPr lang="ko-KR" altLang="en-US" dirty="0"/>
              <a:t>이전 수업시간에 배운 내용 정리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0F68A-BC82-63F5-082D-C8E225DC5FA7}"/>
              </a:ext>
            </a:extLst>
          </p:cNvPr>
          <p:cNvSpPr txBox="1"/>
          <p:nvPr/>
        </p:nvSpPr>
        <p:spPr>
          <a:xfrm>
            <a:off x="601132" y="236662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885">
              <a:lnSpc>
                <a:spcPct val="100000"/>
              </a:lnSpc>
              <a:spcBef>
                <a:spcPts val="1575"/>
              </a:spcBef>
              <a:tabLst>
                <a:tab pos="682625" algn="l"/>
                <a:tab pos="683260" algn="l"/>
                <a:tab pos="2058035" algn="l"/>
              </a:tabLst>
            </a:pPr>
            <a:r>
              <a:rPr lang="en-US" altLang="ko-KR" sz="1800" b="1" spc="-5" dirty="0">
                <a:solidFill>
                  <a:srgbClr val="292929"/>
                </a:solidFill>
                <a:latin typeface="Cambria"/>
                <a:cs typeface="Cambria"/>
              </a:rPr>
              <a:t>Optimizer - Adam</a:t>
            </a:r>
            <a:endParaRPr lang="en-US" altLang="ko-KR" sz="1800" dirty="0">
              <a:latin typeface="Cambria"/>
              <a:cs typeface="Cambria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18D06A61-8FFE-F856-373F-D4972520AA43}"/>
              </a:ext>
            </a:extLst>
          </p:cNvPr>
          <p:cNvSpPr/>
          <p:nvPr/>
        </p:nvSpPr>
        <p:spPr>
          <a:xfrm>
            <a:off x="4229100" y="3155892"/>
            <a:ext cx="3086100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A989BFEC-9CE2-C0D3-C65E-B6E6AEBBEA1A}"/>
              </a:ext>
            </a:extLst>
          </p:cNvPr>
          <p:cNvSpPr txBox="1"/>
          <p:nvPr/>
        </p:nvSpPr>
        <p:spPr>
          <a:xfrm>
            <a:off x="2036304" y="4644651"/>
            <a:ext cx="854837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마지막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실질적인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333333"/>
                </a:solidFill>
                <a:latin typeface="Calibri"/>
                <a:cs typeface="Calibri"/>
              </a:rPr>
              <a:t>W</a:t>
            </a:r>
            <a:r>
              <a:rPr sz="1800" b="1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update</a:t>
            </a:r>
            <a:r>
              <a:rPr sz="1800" spc="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식을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보면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RMSProp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에서와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같이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를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루트를씌워서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나눠주고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거기에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libri"/>
                <a:cs typeface="Calibri"/>
              </a:rPr>
              <a:t>Momentum</a:t>
            </a:r>
            <a:r>
              <a:rPr sz="1800" spc="-5" dirty="0">
                <a:solidFill>
                  <a:srgbClr val="333333"/>
                </a:solidFill>
                <a:latin typeface="맑은 고딕"/>
                <a:cs typeface="맑은 고딕"/>
              </a:rPr>
              <a:t>을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곱하는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형식으로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libri"/>
                <a:cs typeface="Calibri"/>
              </a:rPr>
              <a:t>update</a:t>
            </a:r>
            <a:r>
              <a:rPr sz="1800" spc="-10" dirty="0">
                <a:solidFill>
                  <a:srgbClr val="333333"/>
                </a:solidFill>
                <a:latin typeface="맑은 고딕"/>
                <a:cs typeface="맑은 고딕"/>
              </a:rPr>
              <a:t>하고</a:t>
            </a:r>
            <a:r>
              <a:rPr sz="1800" spc="-229" dirty="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333333"/>
                </a:solidFill>
                <a:latin typeface="맑은 고딕"/>
                <a:cs typeface="맑은 고딕"/>
              </a:rPr>
              <a:t>있다</a:t>
            </a:r>
            <a:r>
              <a:rPr sz="1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83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B08AD-6D9E-193B-0477-6D3C2E401534}"/>
              </a:ext>
            </a:extLst>
          </p:cNvPr>
          <p:cNvSpPr txBox="1"/>
          <p:nvPr/>
        </p:nvSpPr>
        <p:spPr>
          <a:xfrm>
            <a:off x="383802" y="1288993"/>
            <a:ext cx="661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사용하여 간단한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구조 설명하는 코드 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1126E0-72BB-3F32-31A5-33EAE87B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16" y="1992842"/>
            <a:ext cx="5372100" cy="314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E8098-9696-07FD-E5B6-C0036B820FB3}"/>
              </a:ext>
            </a:extLst>
          </p:cNvPr>
          <p:cNvSpPr txBox="1"/>
          <p:nvPr/>
        </p:nvSpPr>
        <p:spPr>
          <a:xfrm>
            <a:off x="6220886" y="1934420"/>
            <a:ext cx="4864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모델 인스턴스 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256</a:t>
            </a:r>
            <a:r>
              <a:rPr lang="ko-KR" altLang="en-US" dirty="0"/>
              <a:t>으로 설정하였는가 </a:t>
            </a:r>
            <a:r>
              <a:rPr lang="en-US" altLang="ko-KR" dirty="0"/>
              <a:t>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C6E3F-4B28-440A-A5D1-964047B5BF8C}"/>
              </a:ext>
            </a:extLst>
          </p:cNvPr>
          <p:cNvSpPr txBox="1"/>
          <p:nvPr/>
        </p:nvSpPr>
        <p:spPr>
          <a:xfrm>
            <a:off x="6343648" y="3043595"/>
            <a:ext cx="5724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은닉층의 크기를 결정하는 것은 주로 경험적인 방법이며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정확한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은닉층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크기를 설정하는 일반적인 규칙은 없습니다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은닉층의 크기는 모델의 복잡성과 데이터의 복잡성에 따라 다르게 설정됩니다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47CB1-13B0-1DBB-E86F-3E3DC3E3135F}"/>
              </a:ext>
            </a:extLst>
          </p:cNvPr>
          <p:cNvSpPr txBox="1"/>
          <p:nvPr/>
        </p:nvSpPr>
        <p:spPr>
          <a:xfrm>
            <a:off x="6343648" y="4429769"/>
            <a:ext cx="5622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256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일반적으로 사용되는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은닉층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 중 하나로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많은 경우에서 충분한 표현력을 제공하는 값입니다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은닉층의 크기가 클수록 모델은 더 복잡한 함수를 학습할 수 있지만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동시에 더 많은 계산 리소스를 요구하고 과적합의 위험이 커질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은닉층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크기를 선택하는 것은 모델의 성능을 조절하는 중요한 요소입니다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3726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D720F-A74B-868B-37AD-C4AE13D1EC14}"/>
              </a:ext>
            </a:extLst>
          </p:cNvPr>
          <p:cNvSpPr txBox="1"/>
          <p:nvPr/>
        </p:nvSpPr>
        <p:spPr>
          <a:xfrm>
            <a:off x="386643" y="1367133"/>
            <a:ext cx="989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기본적으로 다음과 같은 아키텍처 코드를 통한 설명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615D7-A6EA-F9A2-1517-78D00513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3" y="1867959"/>
            <a:ext cx="5629275" cy="4476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80759-3FDB-2694-B29F-8E40A95FB783}"/>
              </a:ext>
            </a:extLst>
          </p:cNvPr>
          <p:cNvSpPr txBox="1"/>
          <p:nvPr/>
        </p:nvSpPr>
        <p:spPr>
          <a:xfrm>
            <a:off x="6096000" y="1867959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nn.Conv2d를 사용하여 </a:t>
            </a:r>
            <a:r>
              <a:rPr lang="ko-KR" altLang="en-US" dirty="0" err="1"/>
              <a:t>합성곱층을</a:t>
            </a:r>
            <a:r>
              <a:rPr lang="ko-KR" altLang="en-US" dirty="0"/>
              <a:t> 정의합니다. 첫 번째 </a:t>
            </a:r>
            <a:r>
              <a:rPr lang="ko-KR" altLang="en-US" dirty="0" err="1"/>
              <a:t>합성곱층은</a:t>
            </a:r>
            <a:r>
              <a:rPr lang="ko-KR" altLang="en-US" dirty="0"/>
              <a:t> 입력 채널 수가 1이고 출력 채널 수가 16인 커널을 사용합니다. 커널 크기는 3x3이며, </a:t>
            </a:r>
            <a:r>
              <a:rPr lang="ko-KR" altLang="en-US" dirty="0" err="1"/>
              <a:t>스트라이드와</a:t>
            </a:r>
            <a:r>
              <a:rPr lang="ko-KR" altLang="en-US" dirty="0"/>
              <a:t> 패딩은 1로 설정됩니다.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F626A-3994-A995-15A5-2AA52FF8E04C}"/>
              </a:ext>
            </a:extLst>
          </p:cNvPr>
          <p:cNvSpPr txBox="1"/>
          <p:nvPr/>
        </p:nvSpPr>
        <p:spPr>
          <a:xfrm>
            <a:off x="6067778" y="319978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nn.ReLU를</a:t>
            </a:r>
            <a:r>
              <a:rPr lang="ko-KR" altLang="en-US" dirty="0"/>
              <a:t> 사용하여 활성화 함수로 </a:t>
            </a:r>
            <a:r>
              <a:rPr lang="ko-KR" altLang="en-US" dirty="0" err="1"/>
              <a:t>ReLU를</a:t>
            </a:r>
            <a:r>
              <a:rPr lang="ko-KR" altLang="en-US" dirty="0"/>
              <a:t> 정의합니다.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A2AE6-555C-71CB-4F8B-A36EE1441160}"/>
              </a:ext>
            </a:extLst>
          </p:cNvPr>
          <p:cNvSpPr txBox="1"/>
          <p:nvPr/>
        </p:nvSpPr>
        <p:spPr>
          <a:xfrm>
            <a:off x="6096000" y="3700608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nn.MaxPool2d를 사용하여 </a:t>
            </a:r>
            <a:r>
              <a:rPr lang="ko-KR" altLang="en-US" dirty="0" err="1"/>
              <a:t>풀링층을</a:t>
            </a:r>
            <a:r>
              <a:rPr lang="ko-KR" altLang="en-US" dirty="0"/>
              <a:t> 정의합니다. 이 예시에서는 최대 </a:t>
            </a:r>
            <a:r>
              <a:rPr lang="ko-KR" altLang="en-US" dirty="0" err="1"/>
              <a:t>풀링을</a:t>
            </a:r>
            <a:r>
              <a:rPr lang="ko-KR" altLang="en-US" dirty="0"/>
              <a:t> 사용하며, </a:t>
            </a:r>
            <a:r>
              <a:rPr lang="ko-KR" altLang="en-US" dirty="0" err="1"/>
              <a:t>풀링</a:t>
            </a:r>
            <a:r>
              <a:rPr lang="ko-KR" altLang="en-US" dirty="0"/>
              <a:t> 영역의 크기는 2x2이며, </a:t>
            </a:r>
            <a:r>
              <a:rPr lang="ko-KR" altLang="en-US" dirty="0" err="1"/>
              <a:t>스트라이드는</a:t>
            </a:r>
            <a:r>
              <a:rPr lang="ko-KR" altLang="en-US" dirty="0"/>
              <a:t> 2로 설정됩니다.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36633-BEE2-130F-634C-73C5E5E3C8A2}"/>
              </a:ext>
            </a:extLst>
          </p:cNvPr>
          <p:cNvSpPr txBox="1"/>
          <p:nvPr/>
        </p:nvSpPr>
        <p:spPr>
          <a:xfrm>
            <a:off x="6067778" y="4755432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두 번째 </a:t>
            </a:r>
            <a:r>
              <a:rPr lang="ko-KR" altLang="en-US" dirty="0" err="1"/>
              <a:t>합성곱층을</a:t>
            </a:r>
            <a:r>
              <a:rPr lang="ko-KR" altLang="en-US" dirty="0"/>
              <a:t> 정의합니다. 입력 채널 수는 16이고 출력 채널 수는 32입니다.</a:t>
            </a:r>
          </a:p>
        </p:txBody>
      </p:sp>
    </p:spTree>
    <p:extLst>
      <p:ext uri="{BB962C8B-B14F-4D97-AF65-F5344CB8AC3E}">
        <p14:creationId xmlns:p14="http://schemas.microsoft.com/office/powerpoint/2010/main" val="36433703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D720F-A74B-868B-37AD-C4AE13D1EC14}"/>
              </a:ext>
            </a:extLst>
          </p:cNvPr>
          <p:cNvSpPr txBox="1"/>
          <p:nvPr/>
        </p:nvSpPr>
        <p:spPr>
          <a:xfrm>
            <a:off x="386643" y="1367133"/>
            <a:ext cx="989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기본적으로 다음과 같은 아키텍처 코드를 통한 설명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615D7-A6EA-F9A2-1517-78D00513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3" y="1867959"/>
            <a:ext cx="5629275" cy="4476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35892-B648-5EE6-5F4B-7A27AF4A4004}"/>
              </a:ext>
            </a:extLst>
          </p:cNvPr>
          <p:cNvSpPr txBox="1"/>
          <p:nvPr/>
        </p:nvSpPr>
        <p:spPr>
          <a:xfrm>
            <a:off x="6096000" y="1867959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nn.Linear를</a:t>
            </a:r>
            <a:r>
              <a:rPr lang="ko-KR" altLang="en-US" dirty="0"/>
              <a:t> 사용하여 완전 연결층을 정의합니다. 이 예시에서는 마지막 </a:t>
            </a:r>
            <a:r>
              <a:rPr lang="ko-KR" altLang="en-US" dirty="0" err="1"/>
              <a:t>합성곱층의</a:t>
            </a:r>
            <a:r>
              <a:rPr lang="ko-KR" altLang="en-US" dirty="0"/>
              <a:t> 출력 크기가 32x7x7이므로, 이를 1차원으로 펼친 후 10개의 출력을 생성합니다.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80692-6903-115C-8CF4-DC93127A35A7}"/>
              </a:ext>
            </a:extLst>
          </p:cNvPr>
          <p:cNvSpPr txBox="1"/>
          <p:nvPr/>
        </p:nvSpPr>
        <p:spPr>
          <a:xfrm>
            <a:off x="6096000" y="2922783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Forward</a:t>
            </a:r>
            <a:r>
              <a:rPr lang="ko-KR" altLang="en-US" dirty="0"/>
              <a:t> 패스에서는 입력 데이터를 </a:t>
            </a:r>
            <a:r>
              <a:rPr lang="ko-KR" altLang="en-US" dirty="0" err="1"/>
              <a:t>합성곱층과</a:t>
            </a:r>
            <a:r>
              <a:rPr lang="ko-KR" altLang="en-US" dirty="0"/>
              <a:t> </a:t>
            </a:r>
            <a:r>
              <a:rPr lang="ko-KR" altLang="en-US" dirty="0" err="1"/>
              <a:t>풀링층을</a:t>
            </a:r>
            <a:r>
              <a:rPr lang="ko-KR" altLang="en-US" dirty="0"/>
              <a:t> 통과시킨 후, 펼쳐진 </a:t>
            </a:r>
            <a:r>
              <a:rPr lang="ko-KR" altLang="en-US" dirty="0" err="1"/>
              <a:t>후처리된</a:t>
            </a:r>
            <a:r>
              <a:rPr lang="ko-KR" altLang="en-US" dirty="0"/>
              <a:t> 데이터를 완전 연결층에 입력으로 넣어 최종 출력을 계산합니다.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1C06B-8098-6119-2FE1-39C3C369A7B7}"/>
              </a:ext>
            </a:extLst>
          </p:cNvPr>
          <p:cNvSpPr txBox="1"/>
          <p:nvPr/>
        </p:nvSpPr>
        <p:spPr>
          <a:xfrm>
            <a:off x="6096000" y="392166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outputs.shape를</a:t>
            </a:r>
            <a:r>
              <a:rPr lang="ko-KR" altLang="en-US" dirty="0"/>
              <a:t> 출력하여 최종 출력의 크기를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0AD03-8EB5-1E5F-6E29-6338134465A2}"/>
              </a:ext>
            </a:extLst>
          </p:cNvPr>
          <p:cNvSpPr txBox="1"/>
          <p:nvPr/>
        </p:nvSpPr>
        <p:spPr>
          <a:xfrm>
            <a:off x="6067778" y="4449001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합성곱층과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통해 입력 이미지의 특징을 추출하고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연결층을 통해 최종 분류나 예측을 수행하는 기본 아키텍처와 동작 방식을 보여줍니다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6440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BB25-5921-7FE9-FB12-8AC04B1D9F4E}"/>
              </a:ext>
            </a:extLst>
          </p:cNvPr>
          <p:cNvSpPr txBox="1"/>
          <p:nvPr/>
        </p:nvSpPr>
        <p:spPr>
          <a:xfrm>
            <a:off x="324555" y="860553"/>
            <a:ext cx="751557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0" dirty="0">
                <a:solidFill>
                  <a:srgbClr val="5B9BD5"/>
                </a:solidFill>
                <a:latin typeface="Arial"/>
                <a:cs typeface="Arial"/>
              </a:rPr>
              <a:t>CNN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전체적인 네트워크 구조</a:t>
            </a:r>
            <a:endParaRPr lang="en-US" altLang="ko-KR" sz="1800" b="1" dirty="0">
              <a:solidFill>
                <a:srgbClr val="5B9BD5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 -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위에서 배운 내용을 바탕으로 전체적인 구조를 보겠습니다</a:t>
            </a: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 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6DAD36-FBD2-8088-0C63-E9B1F4B9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88" y="1973769"/>
            <a:ext cx="7075488" cy="240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D83AC-97D8-FE4A-E1DC-0DD1ED7BE1AC}"/>
              </a:ext>
            </a:extLst>
          </p:cNvPr>
          <p:cNvSpPr txBox="1"/>
          <p:nvPr/>
        </p:nvSpPr>
        <p:spPr>
          <a:xfrm>
            <a:off x="324555" y="151970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첫번째 </a:t>
            </a:r>
            <a:r>
              <a:rPr lang="ko-KR" altLang="en-US" dirty="0" err="1"/>
              <a:t>Convolutional</a:t>
            </a:r>
            <a:r>
              <a:rPr lang="ko-KR" altLang="en-US" dirty="0"/>
              <a:t> </a:t>
            </a:r>
            <a:r>
              <a:rPr lang="ko-KR" altLang="en-US" dirty="0" err="1"/>
              <a:t>Layer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9DBE7-63B5-A296-4B03-9385F8198B4F}"/>
              </a:ext>
            </a:extLst>
          </p:cNvPr>
          <p:cNvSpPr txBox="1"/>
          <p:nvPr/>
        </p:nvSpPr>
        <p:spPr>
          <a:xfrm>
            <a:off x="453672" y="4458997"/>
            <a:ext cx="11501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우선 우리에게 주어진 </a:t>
            </a:r>
            <a:r>
              <a:rPr lang="ko-KR" altLang="en-US" dirty="0" err="1"/>
              <a:t>입력값은</a:t>
            </a:r>
            <a:r>
              <a:rPr lang="ko-KR" altLang="en-US" dirty="0"/>
              <a:t> 28x28크기를 가진 이미지입니다. 이 이미지를 대상으로 </a:t>
            </a:r>
            <a:r>
              <a:rPr lang="ko-KR" altLang="en-US" dirty="0" err="1"/>
              <a:t>여러개의</a:t>
            </a:r>
            <a:r>
              <a:rPr lang="ko-KR" altLang="en-US" dirty="0"/>
              <a:t> 필터(커널)을 사용하여 결과값(</a:t>
            </a:r>
            <a:r>
              <a:rPr lang="ko-KR" altLang="en-US" dirty="0" err="1"/>
              <a:t>feature</a:t>
            </a:r>
            <a:r>
              <a:rPr lang="ko-KR" altLang="en-US" dirty="0"/>
              <a:t> </a:t>
            </a:r>
            <a:r>
              <a:rPr lang="ko-KR" altLang="en-US" dirty="0" err="1"/>
              <a:t>mapping이라고도</a:t>
            </a:r>
            <a:r>
              <a:rPr lang="ko-KR" altLang="en-US" dirty="0"/>
              <a:t> 합니다)을 얻습니다.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즉 한개의 28x28 이미지 </a:t>
            </a:r>
            <a:r>
              <a:rPr lang="ko-KR" altLang="en-US" dirty="0" err="1"/>
              <a:t>입력값에</a:t>
            </a:r>
            <a:r>
              <a:rPr lang="ko-KR" altLang="en-US" dirty="0"/>
              <a:t> 10개의 5x5필터를 사용하여 10의 24x24 </a:t>
            </a:r>
            <a:r>
              <a:rPr lang="ko-KR" altLang="en-US" dirty="0" err="1"/>
              <a:t>matrics</a:t>
            </a:r>
            <a:r>
              <a:rPr lang="ko-KR" altLang="en-US" dirty="0"/>
              <a:t>, </a:t>
            </a:r>
            <a:r>
              <a:rPr lang="ko-KR" altLang="en-US" dirty="0" err="1"/>
              <a:t>즉convolution</a:t>
            </a:r>
            <a:r>
              <a:rPr lang="ko-KR" altLang="en-US" dirty="0"/>
              <a:t> 결과값을 만들어 냈습니다. 그 후 이렇게 도출해낸 결과값에 </a:t>
            </a:r>
            <a:r>
              <a:rPr lang="ko-KR" altLang="en-US" dirty="0" err="1"/>
              <a:t>Activation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(예를 들면 </a:t>
            </a:r>
            <a:r>
              <a:rPr lang="ko-KR" altLang="en-US" dirty="0" err="1"/>
              <a:t>ReLU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)을 적용합니다.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첫번째 </a:t>
            </a:r>
            <a:r>
              <a:rPr lang="ko-KR" altLang="en-US" dirty="0" err="1"/>
              <a:t>Convolutional</a:t>
            </a:r>
            <a:r>
              <a:rPr lang="ko-KR" altLang="en-US" dirty="0"/>
              <a:t> </a:t>
            </a:r>
            <a:r>
              <a:rPr lang="ko-KR" altLang="en-US" dirty="0" err="1"/>
              <a:t>Layer</a:t>
            </a:r>
            <a:r>
              <a:rPr lang="ko-KR" altLang="en-US" dirty="0"/>
              <a:t> 완성되었습니다. 우리는 여기서 한 </a:t>
            </a:r>
            <a:r>
              <a:rPr lang="ko-KR" altLang="en-US" dirty="0" err="1"/>
              <a:t>Convolutional</a:t>
            </a:r>
            <a:r>
              <a:rPr lang="ko-KR" altLang="en-US" dirty="0"/>
              <a:t> </a:t>
            </a:r>
            <a:r>
              <a:rPr lang="ko-KR" altLang="en-US" dirty="0" err="1"/>
              <a:t>Layer는</a:t>
            </a:r>
            <a:r>
              <a:rPr lang="ko-KR" altLang="en-US" dirty="0"/>
              <a:t> </a:t>
            </a:r>
            <a:r>
              <a:rPr lang="ko-KR" altLang="en-US" dirty="0" err="1"/>
              <a:t>Convolution처리와</a:t>
            </a:r>
            <a:r>
              <a:rPr lang="ko-KR" altLang="en-US" dirty="0"/>
              <a:t> </a:t>
            </a:r>
            <a:r>
              <a:rPr lang="ko-KR" altLang="en-US" dirty="0" err="1"/>
              <a:t>Activation</a:t>
            </a:r>
            <a:r>
              <a:rPr lang="ko-KR" altLang="en-US" dirty="0"/>
              <a:t> </a:t>
            </a:r>
            <a:r>
              <a:rPr lang="ko-KR" altLang="en-US" dirty="0" err="1"/>
              <a:t>function으로</a:t>
            </a:r>
            <a:r>
              <a:rPr lang="ko-KR" altLang="en-US" dirty="0"/>
              <a:t> 구성되어 있다는 것을 알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681374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BB25-5921-7FE9-FB12-8AC04B1D9F4E}"/>
              </a:ext>
            </a:extLst>
          </p:cNvPr>
          <p:cNvSpPr txBox="1"/>
          <p:nvPr/>
        </p:nvSpPr>
        <p:spPr>
          <a:xfrm>
            <a:off x="324555" y="860553"/>
            <a:ext cx="751557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0" dirty="0">
                <a:solidFill>
                  <a:srgbClr val="5B9BD5"/>
                </a:solidFill>
                <a:latin typeface="Arial"/>
                <a:cs typeface="Arial"/>
              </a:rPr>
              <a:t>CNN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전체적인 네트워크 구조</a:t>
            </a:r>
            <a:endParaRPr lang="en-US" altLang="ko-KR" sz="1800" b="1" dirty="0">
              <a:solidFill>
                <a:srgbClr val="5B9BD5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 -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위에서 배운 내용을 바탕으로 전체적인 구조를 보겠습니다</a:t>
            </a: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 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94A48-F0F6-F85C-C646-B11F32008033}"/>
              </a:ext>
            </a:extLst>
          </p:cNvPr>
          <p:cNvSpPr txBox="1"/>
          <p:nvPr/>
        </p:nvSpPr>
        <p:spPr>
          <a:xfrm>
            <a:off x="747889" y="171186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spc="-10" dirty="0">
                <a:solidFill>
                  <a:srgbClr val="292929"/>
                </a:solidFill>
                <a:latin typeface="Cambria"/>
                <a:cs typeface="Cambria"/>
              </a:rPr>
              <a:t>2.  Pooling</a:t>
            </a:r>
            <a:r>
              <a:rPr lang="en-US" altLang="ko-KR" sz="1800" b="1" spc="2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lang="en-US" altLang="ko-KR" sz="1800" b="1" spc="-2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5BB3F-9516-0789-8F8D-0628522BE7EC}"/>
              </a:ext>
            </a:extLst>
          </p:cNvPr>
          <p:cNvSpPr txBox="1"/>
          <p:nvPr/>
        </p:nvSpPr>
        <p:spPr>
          <a:xfrm>
            <a:off x="636202" y="4665395"/>
            <a:ext cx="966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dirty="0">
                <a:solidFill>
                  <a:srgbClr val="292929"/>
                </a:solidFill>
                <a:latin typeface="맑은 고딕"/>
                <a:cs typeface="맑은 고딕"/>
              </a:rPr>
              <a:t>그</a:t>
            </a:r>
            <a:r>
              <a:rPr lang="ko-KR" altLang="en-US"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292929"/>
                </a:solidFill>
                <a:latin typeface="맑은 고딕"/>
                <a:cs typeface="맑은 고딕"/>
              </a:rPr>
              <a:t>다음은</a:t>
            </a:r>
            <a:r>
              <a:rPr lang="ko-KR" altLang="en-US"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dirty="0">
                <a:solidFill>
                  <a:srgbClr val="292929"/>
                </a:solidFill>
                <a:latin typeface="Cambria"/>
                <a:cs typeface="Cambria"/>
              </a:rPr>
              <a:t>Pooling</a:t>
            </a:r>
            <a:r>
              <a:rPr lang="ko-KR" altLang="en-US" sz="1800" spc="8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lang="en-US" altLang="ko-KR" sz="1800" spc="0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lang="ko-KR" altLang="en-US" sz="1800" spc="0" dirty="0">
                <a:solidFill>
                  <a:srgbClr val="292929"/>
                </a:solidFill>
                <a:latin typeface="맑은 고딕"/>
                <a:cs typeface="맑은 고딕"/>
              </a:rPr>
              <a:t>입니다</a:t>
            </a:r>
            <a:r>
              <a:rPr lang="en-US" altLang="ko-KR" sz="1800" spc="0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lang="ko-KR" altLang="en-US"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endParaRPr lang="ko-KR" altLang="en-US" sz="1800" dirty="0">
              <a:latin typeface="Cambria"/>
              <a:cs typeface="Cambria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21AABD68-C409-CB79-9CD1-4C5B65C01DC0}"/>
              </a:ext>
            </a:extLst>
          </p:cNvPr>
          <p:cNvSpPr/>
          <p:nvPr/>
        </p:nvSpPr>
        <p:spPr>
          <a:xfrm>
            <a:off x="2963480" y="2081198"/>
            <a:ext cx="6667500" cy="2457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40ED336-93BC-C14E-7C71-B3D794B99F72}"/>
              </a:ext>
            </a:extLst>
          </p:cNvPr>
          <p:cNvSpPr txBox="1"/>
          <p:nvPr/>
        </p:nvSpPr>
        <p:spPr>
          <a:xfrm>
            <a:off x="1073297" y="5226885"/>
            <a:ext cx="899795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spc="60" dirty="0">
                <a:solidFill>
                  <a:srgbClr val="292929"/>
                </a:solidFill>
                <a:latin typeface="맑은 고딕"/>
                <a:cs typeface="맑은 고딕"/>
              </a:rPr>
              <a:t>자</a:t>
            </a:r>
            <a:r>
              <a:rPr sz="1800" spc="60" dirty="0">
                <a:solidFill>
                  <a:srgbClr val="292929"/>
                </a:solidFill>
                <a:latin typeface="Cambria"/>
                <a:cs typeface="Cambria"/>
              </a:rPr>
              <a:t>,</a:t>
            </a:r>
            <a:r>
              <a:rPr sz="1800" spc="8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다시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본론으로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돌아가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그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위의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전체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네트워크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이미지로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돌아가면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Pooling</a:t>
            </a:r>
            <a:r>
              <a:rPr sz="1800" spc="8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-15" dirty="0">
                <a:solidFill>
                  <a:srgbClr val="292929"/>
                </a:solidFill>
                <a:latin typeface="맑은 고딕"/>
                <a:cs typeface="맑은 고딕"/>
              </a:rPr>
              <a:t>의 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결과값이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열개의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12x12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matrics</a:t>
            </a:r>
            <a:r>
              <a:rPr sz="1800" spc="-10" dirty="0">
                <a:solidFill>
                  <a:srgbClr val="292929"/>
                </a:solidFill>
                <a:latin typeface="맑은 고딕"/>
                <a:cs typeface="맑은 고딕"/>
              </a:rPr>
              <a:t>가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된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것을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확인할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수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있습니다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328441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BB25-5921-7FE9-FB12-8AC04B1D9F4E}"/>
              </a:ext>
            </a:extLst>
          </p:cNvPr>
          <p:cNvSpPr txBox="1"/>
          <p:nvPr/>
        </p:nvSpPr>
        <p:spPr>
          <a:xfrm>
            <a:off x="381000" y="1143022"/>
            <a:ext cx="751557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0" dirty="0">
                <a:solidFill>
                  <a:srgbClr val="5B9BD5"/>
                </a:solidFill>
                <a:latin typeface="Arial"/>
                <a:cs typeface="Arial"/>
              </a:rPr>
              <a:t>CNN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전체적인 네트워크 구조</a:t>
            </a:r>
            <a:endParaRPr lang="en-US" altLang="ko-KR" sz="1800" b="1" dirty="0">
              <a:solidFill>
                <a:srgbClr val="5B9BD5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 -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위에서 배운 내용을 바탕으로 전체적인 구조를 보겠습니다</a:t>
            </a: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 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860779" y="180217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92929"/>
                </a:solidFill>
                <a:latin typeface="맑은 고딕"/>
                <a:cs typeface="맑은 고딕"/>
              </a:rPr>
              <a:t>3. </a:t>
            </a:r>
            <a:r>
              <a:rPr lang="ko-KR" altLang="en-US" sz="1800" b="1" dirty="0">
                <a:solidFill>
                  <a:srgbClr val="292929"/>
                </a:solidFill>
                <a:latin typeface="맑은 고딕"/>
                <a:cs typeface="맑은 고딕"/>
              </a:rPr>
              <a:t>두번째 </a:t>
            </a:r>
            <a:r>
              <a:rPr lang="en-US" altLang="ko-KR" sz="1800" b="1" spc="0" dirty="0">
                <a:solidFill>
                  <a:srgbClr val="292929"/>
                </a:solidFill>
                <a:latin typeface="Cambria"/>
                <a:cs typeface="Cambria"/>
              </a:rPr>
              <a:t>Convolutional</a:t>
            </a:r>
            <a:r>
              <a:rPr lang="en-US" altLang="ko-KR" sz="1800" b="1" spc="5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lang="en-US" altLang="ko-KR" sz="1800" b="1" spc="-2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endParaRPr lang="ko-KR" alt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0F64B533-3582-024C-70D4-6C5CBED99B79}"/>
              </a:ext>
            </a:extLst>
          </p:cNvPr>
          <p:cNvSpPr/>
          <p:nvPr/>
        </p:nvSpPr>
        <p:spPr>
          <a:xfrm>
            <a:off x="2320015" y="2229042"/>
            <a:ext cx="6667500" cy="24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A8EE0FC9-095B-A807-11DB-AAB985C9B1C5}"/>
              </a:ext>
            </a:extLst>
          </p:cNvPr>
          <p:cNvSpPr txBox="1"/>
          <p:nvPr/>
        </p:nvSpPr>
        <p:spPr>
          <a:xfrm>
            <a:off x="860779" y="4935107"/>
            <a:ext cx="10622739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이번 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Convolutional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에서는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텐서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convolution</a:t>
            </a:r>
            <a:r>
              <a:rPr sz="1800" spc="0" dirty="0">
                <a:solidFill>
                  <a:srgbClr val="292929"/>
                </a:solidFill>
                <a:latin typeface="맑은 고딕"/>
                <a:cs typeface="맑은 고딕"/>
              </a:rPr>
              <a:t>을</a:t>
            </a:r>
            <a:r>
              <a:rPr sz="1800" spc="-45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맑은 고딕"/>
                <a:cs typeface="맑은 고딕"/>
              </a:rPr>
              <a:t>적용합니다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이전의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pooling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에서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얻어낸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12x12x10 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텐서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(order-3 tensor)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를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대상으로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5x5x10</a:t>
            </a:r>
            <a:r>
              <a:rPr sz="1800" spc="0" dirty="0">
                <a:solidFill>
                  <a:srgbClr val="292929"/>
                </a:solidFill>
                <a:latin typeface="맑은 고딕"/>
                <a:cs typeface="맑은 고딕"/>
              </a:rPr>
              <a:t>크기의 </a:t>
            </a:r>
            <a:r>
              <a:rPr sz="1800" dirty="0" err="1">
                <a:solidFill>
                  <a:srgbClr val="292929"/>
                </a:solidFill>
                <a:latin typeface="맑은 고딕"/>
                <a:cs typeface="맑은 고딕"/>
              </a:rPr>
              <a:t>텐서</a:t>
            </a:r>
            <a:r>
              <a:rPr lang="en-US" sz="180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 err="1">
                <a:solidFill>
                  <a:srgbClr val="292929"/>
                </a:solidFill>
                <a:latin typeface="맑은 고딕"/>
                <a:cs typeface="맑은 고딕"/>
              </a:rPr>
              <a:t>필터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20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개를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사용해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줍니다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그렇게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되면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각각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8x8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크기를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가진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결과값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20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개를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얻어낼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수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있습  </a:t>
            </a:r>
            <a:r>
              <a:rPr sz="1800" spc="35" dirty="0">
                <a:solidFill>
                  <a:srgbClr val="292929"/>
                </a:solidFill>
                <a:latin typeface="맑은 고딕"/>
                <a:cs typeface="맑은 고딕"/>
              </a:rPr>
              <a:t>니다</a:t>
            </a:r>
            <a:r>
              <a:rPr sz="1800" spc="3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24441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BB25-5921-7FE9-FB12-8AC04B1D9F4E}"/>
              </a:ext>
            </a:extLst>
          </p:cNvPr>
          <p:cNvSpPr txBox="1"/>
          <p:nvPr/>
        </p:nvSpPr>
        <p:spPr>
          <a:xfrm>
            <a:off x="381000" y="1143022"/>
            <a:ext cx="751557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0" dirty="0">
                <a:solidFill>
                  <a:srgbClr val="5B9BD5"/>
                </a:solidFill>
                <a:latin typeface="Arial"/>
                <a:cs typeface="Arial"/>
              </a:rPr>
              <a:t>CNN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전체적인 네트워크 구조</a:t>
            </a:r>
            <a:endParaRPr lang="en-US" altLang="ko-KR" sz="1800" b="1" dirty="0">
              <a:solidFill>
                <a:srgbClr val="5B9BD5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 -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위에서 배운 내용을 바탕으로 전체적인 구조를 보겠습니다</a:t>
            </a: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 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860779" y="180217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맑은 고딕"/>
                <a:cs typeface="맑은 고딕"/>
              </a:rPr>
              <a:t>4</a:t>
            </a:r>
            <a:r>
              <a:rPr lang="en-US" altLang="ko-KR" sz="1800" b="1" dirty="0">
                <a:solidFill>
                  <a:srgbClr val="292929"/>
                </a:solidFill>
                <a:latin typeface="맑은 고딕"/>
                <a:cs typeface="맑은 고딕"/>
              </a:rPr>
              <a:t>. </a:t>
            </a:r>
            <a:r>
              <a:rPr lang="ko-KR" altLang="en-US" sz="1800" b="1" dirty="0">
                <a:solidFill>
                  <a:srgbClr val="292929"/>
                </a:solidFill>
                <a:latin typeface="맑은 고딕"/>
                <a:cs typeface="맑은 고딕"/>
              </a:rPr>
              <a:t>두번째 </a:t>
            </a:r>
            <a:r>
              <a:rPr lang="en-US" altLang="ko-KR" sz="1800" b="1" spc="-10" dirty="0">
                <a:solidFill>
                  <a:srgbClr val="292929"/>
                </a:solidFill>
                <a:latin typeface="Cambria"/>
                <a:cs typeface="Cambria"/>
              </a:rPr>
              <a:t>Pooling</a:t>
            </a:r>
            <a:r>
              <a:rPr lang="en-US" altLang="ko-KR" sz="1800" b="1" spc="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lang="en-US" altLang="ko-KR" sz="1800" b="1" spc="-2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endParaRPr lang="ko-KR" altLang="en-US" dirty="0"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F90CC47F-47ED-88B5-7F20-6F1B8E435C3E}"/>
              </a:ext>
            </a:extLst>
          </p:cNvPr>
          <p:cNvSpPr/>
          <p:nvPr/>
        </p:nvSpPr>
        <p:spPr>
          <a:xfrm>
            <a:off x="2310694" y="2419542"/>
            <a:ext cx="6667500" cy="2266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B1089406-8CE7-CF90-8F27-A066BBE27EB7}"/>
              </a:ext>
            </a:extLst>
          </p:cNvPr>
          <p:cNvSpPr txBox="1"/>
          <p:nvPr/>
        </p:nvSpPr>
        <p:spPr>
          <a:xfrm>
            <a:off x="1617629" y="5137763"/>
            <a:ext cx="858012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두번째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Pooling</a:t>
            </a:r>
            <a:r>
              <a:rPr sz="1800" spc="8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5" dirty="0">
                <a:solidFill>
                  <a:srgbClr val="292929"/>
                </a:solidFill>
                <a:latin typeface="맑은 고딕"/>
                <a:cs typeface="맑은 고딕"/>
              </a:rPr>
              <a:t>입니다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전과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똑같은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방식으로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Pooling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과정을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처리해주면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더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크기  가 작아진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20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개의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4x4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결과값을</a:t>
            </a:r>
            <a:r>
              <a:rPr sz="1800" spc="-4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얻습니다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157612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BB25-5921-7FE9-FB12-8AC04B1D9F4E}"/>
              </a:ext>
            </a:extLst>
          </p:cNvPr>
          <p:cNvSpPr txBox="1"/>
          <p:nvPr/>
        </p:nvSpPr>
        <p:spPr>
          <a:xfrm>
            <a:off x="381000" y="1143022"/>
            <a:ext cx="751557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0" dirty="0">
                <a:solidFill>
                  <a:srgbClr val="5B9BD5"/>
                </a:solidFill>
                <a:latin typeface="Arial"/>
                <a:cs typeface="Arial"/>
              </a:rPr>
              <a:t>CNN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전체적인 네트워크 구조</a:t>
            </a:r>
            <a:endParaRPr lang="en-US" altLang="ko-KR" sz="1800" b="1" dirty="0">
              <a:solidFill>
                <a:srgbClr val="5B9BD5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 -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위에서 배운 내용을 바탕으로 전체적인 구조를 보겠습니다</a:t>
            </a: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 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860779" y="180217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5. </a:t>
            </a:r>
            <a:r>
              <a:rPr lang="en-US" altLang="ko-KR" sz="1800" b="1" spc="-15" dirty="0">
                <a:solidFill>
                  <a:srgbClr val="292929"/>
                </a:solidFill>
                <a:latin typeface="Cambria"/>
                <a:cs typeface="Cambria"/>
              </a:rPr>
              <a:t>Flatten(Vectorization)</a:t>
            </a:r>
            <a:endParaRPr lang="ko-KR" alt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F53C8E71-DC56-4E4C-07DC-FAAABDACFF41}"/>
              </a:ext>
            </a:extLst>
          </p:cNvPr>
          <p:cNvSpPr/>
          <p:nvPr/>
        </p:nvSpPr>
        <p:spPr>
          <a:xfrm>
            <a:off x="3078339" y="2269607"/>
            <a:ext cx="5320594" cy="1918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674896C1-21D6-5F9B-78F1-D947074F1B25}"/>
              </a:ext>
            </a:extLst>
          </p:cNvPr>
          <p:cNvSpPr txBox="1"/>
          <p:nvPr/>
        </p:nvSpPr>
        <p:spPr>
          <a:xfrm>
            <a:off x="1670050" y="4415556"/>
            <a:ext cx="8851900" cy="22294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19380" algn="just">
              <a:lnSpc>
                <a:spcPct val="101699"/>
              </a:lnSpc>
              <a:spcBef>
                <a:spcPts val="60"/>
              </a:spcBef>
            </a:pP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그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후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4x4x20</a:t>
            </a:r>
            <a:r>
              <a:rPr sz="1800" spc="0" dirty="0">
                <a:solidFill>
                  <a:srgbClr val="292929"/>
                </a:solidFill>
                <a:latin typeface="맑은 고딕"/>
                <a:cs typeface="맑은 고딕"/>
              </a:rPr>
              <a:t>의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텐서를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일자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형태의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데이터로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쭉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펼쳐준다고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생각해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봅시다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sz="1800" spc="8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과정  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i="1" spc="-15" dirty="0">
                <a:solidFill>
                  <a:srgbClr val="292929"/>
                </a:solidFill>
                <a:latin typeface="Cambria"/>
                <a:cs typeface="Cambria"/>
              </a:rPr>
              <a:t>Flatten</a:t>
            </a:r>
            <a:r>
              <a:rPr sz="1800" i="1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또는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i="1" spc="-25" dirty="0">
                <a:solidFill>
                  <a:srgbClr val="292929"/>
                </a:solidFill>
                <a:latin typeface="Cambria"/>
                <a:cs typeface="Cambria"/>
              </a:rPr>
              <a:t>Vectorization</a:t>
            </a:r>
            <a:r>
              <a:rPr sz="1800" i="1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이라고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합니다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쉽게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말해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각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세로줄을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일렬로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쭉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세워두는 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것입니다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그러면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이것은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320-dimension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가진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벡터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(vector)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형태가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됩니다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그렇다면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292929"/>
                </a:solidFill>
                <a:latin typeface="맑은 고딕"/>
                <a:cs typeface="맑은 고딕"/>
              </a:rPr>
              <a:t>왜</a:t>
            </a:r>
            <a:r>
              <a:rPr sz="1800" b="1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이렇게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1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차원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데이터로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변형해도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상관이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맑은 고딕"/>
                <a:cs typeface="맑은 고딕"/>
              </a:rPr>
              <a:t>없을까요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?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전에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두번째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pooling 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에서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얻어낸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4x4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크기의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이미지들은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이미지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자체라기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보다는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입력된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이미지에서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얻  어온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특이점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데이터가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됩니다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r>
              <a:rPr sz="1800" spc="8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즉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1</a:t>
            </a:r>
            <a:r>
              <a:rPr sz="1800" spc="-5" dirty="0">
                <a:solidFill>
                  <a:srgbClr val="292929"/>
                </a:solidFill>
                <a:latin typeface="맑은 고딕"/>
                <a:cs typeface="맑은 고딕"/>
              </a:rPr>
              <a:t>차원의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벡터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데이터로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변형시켜주어도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무관한</a:t>
            </a:r>
            <a:r>
              <a:rPr sz="1800" spc="-145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상태가  된다는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맑은 고딕"/>
                <a:cs typeface="맑은 고딕"/>
              </a:rPr>
              <a:t>의미입니다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154667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BB25-5921-7FE9-FB12-8AC04B1D9F4E}"/>
              </a:ext>
            </a:extLst>
          </p:cNvPr>
          <p:cNvSpPr txBox="1"/>
          <p:nvPr/>
        </p:nvSpPr>
        <p:spPr>
          <a:xfrm>
            <a:off x="381000" y="1143022"/>
            <a:ext cx="7515578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0" dirty="0">
                <a:solidFill>
                  <a:srgbClr val="5B9BD5"/>
                </a:solidFill>
                <a:latin typeface="Arial"/>
                <a:cs typeface="Arial"/>
              </a:rPr>
              <a:t>CNN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전체적인 네트워크 구조</a:t>
            </a:r>
            <a:endParaRPr lang="en-US" altLang="ko-KR" sz="1800" b="1" dirty="0">
              <a:solidFill>
                <a:srgbClr val="5B9BD5"/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 - 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위에서 배운 내용을 바탕으로 전체적인 구조를 보겠습니다</a:t>
            </a:r>
            <a:r>
              <a:rPr lang="en-US" altLang="ko-KR" sz="1800" b="1" dirty="0">
                <a:solidFill>
                  <a:srgbClr val="5B9BD5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b="1" dirty="0">
                <a:solidFill>
                  <a:srgbClr val="5B9BD5"/>
                </a:solidFill>
                <a:latin typeface="맑은 고딕"/>
                <a:cs typeface="맑은 고딕"/>
              </a:rPr>
              <a:t> 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860779" y="180217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6. Fully Connected Layers(Dense Layers)</a:t>
            </a:r>
            <a:endParaRPr lang="ko-KR" altLang="en-US" dirty="0"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16ED98EF-5A31-F3A0-3B5C-F3B2305F0DDE}"/>
              </a:ext>
            </a:extLst>
          </p:cNvPr>
          <p:cNvSpPr/>
          <p:nvPr/>
        </p:nvSpPr>
        <p:spPr>
          <a:xfrm>
            <a:off x="2454639" y="2516398"/>
            <a:ext cx="6667500" cy="227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240DA911-F41C-89F9-ABBB-FF2B8091E3CA}"/>
              </a:ext>
            </a:extLst>
          </p:cNvPr>
          <p:cNvSpPr txBox="1"/>
          <p:nvPr/>
        </p:nvSpPr>
        <p:spPr>
          <a:xfrm>
            <a:off x="1429749" y="5137763"/>
            <a:ext cx="871728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이제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마지막으로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하나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혹은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하나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이상의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Fully-Connected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-15" dirty="0">
                <a:solidFill>
                  <a:srgbClr val="292929"/>
                </a:solidFill>
                <a:latin typeface="맑은 고딕"/>
                <a:cs typeface="맑은 고딕"/>
              </a:rPr>
              <a:t>를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적용시키고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마지막에</a:t>
            </a:r>
            <a:endParaRPr sz="18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Softmax</a:t>
            </a:r>
            <a:r>
              <a:rPr sz="1800" spc="8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0" dirty="0">
                <a:solidFill>
                  <a:srgbClr val="292929"/>
                </a:solidFill>
                <a:latin typeface="Cambria"/>
                <a:cs typeface="Cambria"/>
              </a:rPr>
              <a:t>activation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function</a:t>
            </a:r>
            <a:r>
              <a:rPr sz="1800" spc="5" dirty="0">
                <a:solidFill>
                  <a:srgbClr val="292929"/>
                </a:solidFill>
                <a:latin typeface="맑은 고딕"/>
                <a:cs typeface="맑은 고딕"/>
              </a:rPr>
              <a:t>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적용해주면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드디어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최종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결과물을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292929"/>
                </a:solidFill>
                <a:latin typeface="맑은 고딕"/>
                <a:cs typeface="맑은 고딕"/>
              </a:rPr>
              <a:t>출력하게</a:t>
            </a:r>
            <a:r>
              <a:rPr sz="1800" spc="-140" dirty="0">
                <a:solidFill>
                  <a:srgbClr val="292929"/>
                </a:solidFill>
                <a:latin typeface="맑은 고딕"/>
                <a:cs typeface="맑은 고딕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맑은 고딕"/>
                <a:cs typeface="맑은 고딕"/>
              </a:rPr>
              <a:t>됩니다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900078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522112" y="1784209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24FAC-D5A7-0D30-8996-0ED23C4B05CE}"/>
              </a:ext>
            </a:extLst>
          </p:cNvPr>
          <p:cNvSpPr txBox="1"/>
          <p:nvPr/>
        </p:nvSpPr>
        <p:spPr>
          <a:xfrm>
            <a:off x="962378" y="238920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주요 단계는 다음과 같습니다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040DA-4A12-AA1A-AA54-073ECA75FC75}"/>
              </a:ext>
            </a:extLst>
          </p:cNvPr>
          <p:cNvSpPr txBox="1"/>
          <p:nvPr/>
        </p:nvSpPr>
        <p:spPr>
          <a:xfrm>
            <a:off x="1380065" y="2994191"/>
            <a:ext cx="805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모델 정의: CNN 클래스를 정의하여 모델의 구조를 설정합니다.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D369E-64AD-B048-7B01-7E01E7FE9550}"/>
              </a:ext>
            </a:extLst>
          </p:cNvPr>
          <p:cNvSpPr txBox="1"/>
          <p:nvPr/>
        </p:nvSpPr>
        <p:spPr>
          <a:xfrm>
            <a:off x="1380065" y="3508990"/>
            <a:ext cx="8057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로딩: MNIST 데이터셋을 </a:t>
            </a:r>
            <a:r>
              <a:rPr lang="ko-KR" altLang="en-US" dirty="0" err="1"/>
              <a:t>torchvision.datasets.MNIST로부터</a:t>
            </a:r>
            <a:r>
              <a:rPr lang="ko-KR" altLang="en-US" dirty="0"/>
              <a:t> 로드하고,</a:t>
            </a:r>
            <a:endParaRPr lang="en-US" altLang="ko-KR" dirty="0"/>
          </a:p>
          <a:p>
            <a:r>
              <a:rPr lang="ko-KR" altLang="en-US" dirty="0" err="1"/>
              <a:t>torch.utils.data.DataLoader를</a:t>
            </a:r>
            <a:r>
              <a:rPr lang="ko-KR" altLang="en-US" dirty="0"/>
              <a:t> 사용하여 데이터를 미니배치로 분할합니다.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9EA25-485A-015E-F15C-699F45E2E07D}"/>
              </a:ext>
            </a:extLst>
          </p:cNvPr>
          <p:cNvSpPr txBox="1"/>
          <p:nvPr/>
        </p:nvSpPr>
        <p:spPr>
          <a:xfrm>
            <a:off x="1380065" y="4300788"/>
            <a:ext cx="1039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모델 학습: 학습 데이터셋을 사용하여 모델을 학습합니다. 각 </a:t>
            </a:r>
            <a:r>
              <a:rPr lang="ko-KR" altLang="en-US" dirty="0" err="1"/>
              <a:t>에포크마다</a:t>
            </a:r>
            <a:r>
              <a:rPr lang="ko-KR" altLang="en-US" dirty="0"/>
              <a:t> 미니배치를 사용하여 모델의 가중치를 업데이트하고 손실을 계산합니다.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292F4-4CAB-F020-2C7C-C8646ED9A8BF}"/>
              </a:ext>
            </a:extLst>
          </p:cNvPr>
          <p:cNvSpPr txBox="1"/>
          <p:nvPr/>
        </p:nvSpPr>
        <p:spPr>
          <a:xfrm>
            <a:off x="1380065" y="5092586"/>
            <a:ext cx="960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모델 평가: 테스트 데이터셋을 사용하여 학습된 모델의 정확도를 평가합니다.</a:t>
            </a:r>
          </a:p>
        </p:txBody>
      </p:sp>
    </p:spTree>
    <p:extLst>
      <p:ext uri="{BB962C8B-B14F-4D97-AF65-F5344CB8AC3E}">
        <p14:creationId xmlns:p14="http://schemas.microsoft.com/office/powerpoint/2010/main" val="20336958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431801" y="93754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B48E3-4598-AC8B-2D8A-D30BE7F23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r="-810" b="33376"/>
          <a:stretch/>
        </p:blipFill>
        <p:spPr>
          <a:xfrm>
            <a:off x="262466" y="1841717"/>
            <a:ext cx="5020987" cy="347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00E69-DC46-CB44-CDE2-D8BF16B6EFE4}"/>
              </a:ext>
            </a:extLst>
          </p:cNvPr>
          <p:cNvSpPr txBox="1"/>
          <p:nvPr/>
        </p:nvSpPr>
        <p:spPr>
          <a:xfrm>
            <a:off x="5545666" y="1736635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모델은 주어진 이미지를 입력으로 받아 여러 개의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(Convolutional Layer)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(Pooling Layer)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거쳐 최종적으로 완전 연결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(Fully Connected Layer)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이어지는 구조로 구성되어 있습니다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53431-3F3E-3451-8DDA-8E2CA34D20DD}"/>
              </a:ext>
            </a:extLst>
          </p:cNvPr>
          <p:cNvSpPr txBox="1"/>
          <p:nvPr/>
        </p:nvSpPr>
        <p:spPr>
          <a:xfrm>
            <a:off x="5545666" y="3010107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self.conv1: 입력 채널 수가 1이고 출력 채널 수가 16인 </a:t>
            </a:r>
            <a:r>
              <a:rPr lang="ko-KR" altLang="en-US" dirty="0" err="1"/>
              <a:t>합성곱</a:t>
            </a:r>
            <a:r>
              <a:rPr lang="ko-KR" altLang="en-US" dirty="0"/>
              <a:t> 레이어입니다. 입력 이미지의 크기를 유지하고 </a:t>
            </a:r>
            <a:r>
              <a:rPr lang="ko-KR" altLang="en-US" dirty="0" err="1"/>
              <a:t>ReLU</a:t>
            </a:r>
            <a:r>
              <a:rPr lang="ko-KR" altLang="en-US" dirty="0"/>
              <a:t> 활성화 함수를 적용합니다.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FB465-99ED-698A-C57D-21E0F8184209}"/>
              </a:ext>
            </a:extLst>
          </p:cNvPr>
          <p:cNvSpPr txBox="1"/>
          <p:nvPr/>
        </p:nvSpPr>
        <p:spPr>
          <a:xfrm>
            <a:off x="5504998" y="4062277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참고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초기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출력 채널 수는 작게 설정하고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뒤로 갈수록 채널 수를 늘려가는 것이 일반적인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초기 레이어에서는 단순한 특징을 추출하고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뒤로 갈수록 더 복잡하고 추상적인 특징을 학습할 수 있도록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F0D9B-BDA3-6261-7085-04A6E63357B6}"/>
              </a:ext>
            </a:extLst>
          </p:cNvPr>
          <p:cNvSpPr txBox="1"/>
          <p:nvPr/>
        </p:nvSpPr>
        <p:spPr>
          <a:xfrm>
            <a:off x="352778" y="5668445"/>
            <a:ext cx="11116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채널 수가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16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 이유는 모델의 설계 결정에 따라 정해진 값입니다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값은 일반적으로 모델 설계자가 경험과 실험을 통해 조정하며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최적의 성능을 얻기 위해 조정될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30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B08AD-6D9E-193B-0477-6D3C2E401534}"/>
              </a:ext>
            </a:extLst>
          </p:cNvPr>
          <p:cNvSpPr txBox="1"/>
          <p:nvPr/>
        </p:nvSpPr>
        <p:spPr>
          <a:xfrm>
            <a:off x="383802" y="1288993"/>
            <a:ext cx="661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사용하여 간단한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구조 설명하는 코드 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93DB6-8709-339C-1758-2BA1D7B8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76" y="1952624"/>
            <a:ext cx="8707171" cy="43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10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465668" y="185194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76A93-EBF9-A078-474D-13F3AC2CB8F2}"/>
              </a:ext>
            </a:extLst>
          </p:cNvPr>
          <p:cNvSpPr txBox="1"/>
          <p:nvPr/>
        </p:nvSpPr>
        <p:spPr>
          <a:xfrm>
            <a:off x="759179" y="2687093"/>
            <a:ext cx="104168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참고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-&gt;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채널 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레이어가 추출하는 특징의 개수를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이미지에서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통해 추출되는 특징은 이미지의 여러 측면을 나타내는 다양한 패턴이 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출력 채널은 입력 이미지에 대해 특정한 특징을 인식하도록 학습됩니다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채널의 수가 많을수록 모델은 더 다양하고 복잡한 특징을 학습할 수 있게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FAF4D-6421-1763-DCB2-8EE23B615A8F}"/>
              </a:ext>
            </a:extLst>
          </p:cNvPr>
          <p:cNvSpPr txBox="1"/>
          <p:nvPr/>
        </p:nvSpPr>
        <p:spPr>
          <a:xfrm>
            <a:off x="759179" y="4015560"/>
            <a:ext cx="10913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채널 수를 늘리면 모델의 표현력은 증가하지만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동시에 학습해야 할 가중치의 수도 증가하므로 모델의 복잡성과 계산 비용이 증가할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출력 채널 수를 선택하는 것은 모델의 성능과 효율성 사이의 균형을 유지하는데 중요한 요소입니다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6923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234627" y="1174033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B48E3-4598-AC8B-2D8A-D30BE7F23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r="-810" b="33376"/>
          <a:stretch/>
        </p:blipFill>
        <p:spPr>
          <a:xfrm>
            <a:off x="234627" y="1773046"/>
            <a:ext cx="5322329" cy="4592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210A8-7F69-CBCB-D574-A6381D539084}"/>
              </a:ext>
            </a:extLst>
          </p:cNvPr>
          <p:cNvSpPr txBox="1"/>
          <p:nvPr/>
        </p:nvSpPr>
        <p:spPr>
          <a:xfrm>
            <a:off x="5556956" y="2519050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self.relu1: </a:t>
            </a:r>
            <a:r>
              <a:rPr lang="ko-KR" altLang="en-US" dirty="0" err="1"/>
              <a:t>ReLU</a:t>
            </a:r>
            <a:r>
              <a:rPr lang="ko-KR" altLang="en-US" dirty="0"/>
              <a:t>(</a:t>
            </a:r>
            <a:r>
              <a:rPr lang="ko-KR" altLang="en-US" dirty="0" err="1"/>
              <a:t>Rectified</a:t>
            </a:r>
            <a:r>
              <a:rPr lang="ko-KR" altLang="en-US" dirty="0"/>
              <a:t> </a:t>
            </a:r>
            <a:r>
              <a:rPr lang="ko-KR" altLang="en-US" dirty="0" err="1"/>
              <a:t>Linear</a:t>
            </a:r>
            <a:r>
              <a:rPr lang="ko-KR" altLang="en-US" dirty="0"/>
              <a:t> </a:t>
            </a:r>
            <a:r>
              <a:rPr lang="ko-KR" altLang="en-US" dirty="0" err="1"/>
              <a:t>Unit</a:t>
            </a:r>
            <a:r>
              <a:rPr lang="ko-KR" altLang="en-US" dirty="0"/>
              <a:t>) 활성화 함수로 비선형성을 도입합니다.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1190-74CB-5519-D8BC-E60DB2941464}"/>
              </a:ext>
            </a:extLst>
          </p:cNvPr>
          <p:cNvSpPr txBox="1"/>
          <p:nvPr/>
        </p:nvSpPr>
        <p:spPr>
          <a:xfrm>
            <a:off x="5556956" y="3255412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self.pool1: 2x2 크기의 최대 </a:t>
            </a:r>
            <a:r>
              <a:rPr lang="ko-KR" altLang="en-US" dirty="0" err="1"/>
              <a:t>풀링</a:t>
            </a:r>
            <a:r>
              <a:rPr lang="ko-KR" altLang="en-US" dirty="0"/>
              <a:t>(</a:t>
            </a:r>
            <a:r>
              <a:rPr lang="ko-KR" altLang="en-US" dirty="0" err="1"/>
              <a:t>Max</a:t>
            </a:r>
            <a:r>
              <a:rPr lang="ko-KR" altLang="en-US" dirty="0"/>
              <a:t> </a:t>
            </a:r>
            <a:r>
              <a:rPr lang="ko-KR" altLang="en-US" dirty="0" err="1"/>
              <a:t>Pooling</a:t>
            </a:r>
            <a:r>
              <a:rPr lang="ko-KR" altLang="en-US" dirty="0"/>
              <a:t>) 레이어입니다. 입력 이미지의 크기를 절반으로 줄입니다.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FB71-540C-7474-275B-0C85F954FBC0}"/>
              </a:ext>
            </a:extLst>
          </p:cNvPr>
          <p:cNvSpPr txBox="1"/>
          <p:nvPr/>
        </p:nvSpPr>
        <p:spPr>
          <a:xfrm>
            <a:off x="5564011" y="406952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여기서 왜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설정했는가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8474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279782" y="1163856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1190-74CB-5519-D8BC-E60DB2941464}"/>
              </a:ext>
            </a:extLst>
          </p:cNvPr>
          <p:cNvSpPr txBox="1"/>
          <p:nvPr/>
        </p:nvSpPr>
        <p:spPr>
          <a:xfrm>
            <a:off x="454378" y="1692097"/>
            <a:ext cx="11094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self.pool1: 2x2 크기의 최대 </a:t>
            </a:r>
            <a:r>
              <a:rPr lang="ko-KR" altLang="en-US" dirty="0" err="1"/>
              <a:t>풀링</a:t>
            </a:r>
            <a:r>
              <a:rPr lang="ko-KR" altLang="en-US" dirty="0"/>
              <a:t>(</a:t>
            </a:r>
            <a:r>
              <a:rPr lang="ko-KR" altLang="en-US" dirty="0" err="1"/>
              <a:t>Max</a:t>
            </a:r>
            <a:r>
              <a:rPr lang="ko-KR" altLang="en-US" dirty="0"/>
              <a:t> </a:t>
            </a:r>
            <a:r>
              <a:rPr lang="ko-KR" altLang="en-US" dirty="0" err="1"/>
              <a:t>Pooling</a:t>
            </a:r>
            <a:r>
              <a:rPr lang="ko-KR" altLang="en-US" dirty="0"/>
              <a:t>) 레이어입니다. 입력 이미지의 크기를 절반으로 줄입니다.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FB71-540C-7474-275B-0C85F954FBC0}"/>
              </a:ext>
            </a:extLst>
          </p:cNvPr>
          <p:cNvSpPr txBox="1"/>
          <p:nvPr/>
        </p:nvSpPr>
        <p:spPr>
          <a:xfrm>
            <a:off x="454378" y="220611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여기서 왜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설정했는가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69BEE-597A-5ED8-8B3B-9197A6FF5DB0}"/>
              </a:ext>
            </a:extLst>
          </p:cNvPr>
          <p:cNvSpPr txBox="1"/>
          <p:nvPr/>
        </p:nvSpPr>
        <p:spPr>
          <a:xfrm>
            <a:off x="996244" y="2720137"/>
            <a:ext cx="9226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크기의 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(Max Pooling)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레이어를 사용하는 이유는 두 가지가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CDE09-21B2-1711-EC3C-ABCE1983836E}"/>
              </a:ext>
            </a:extLst>
          </p:cNvPr>
          <p:cNvSpPr txBox="1"/>
          <p:nvPr/>
        </p:nvSpPr>
        <p:spPr>
          <a:xfrm>
            <a:off x="1130300" y="3248378"/>
            <a:ext cx="10021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(Spatial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Downsampling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이미지의 공간적인 크기를 줄이는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크기의 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이미지를 격자로 분할하고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격자 내에서 가장 큰 값을 선택하여 해당 격자의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대표값으로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입력 이미지의 공간적인 해상도를 절반으로 줄여줍니다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모델이 더 넓은 수용 영역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(receptive field)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가지게 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불필요한 세부 정보를 제거하여 모델이 더 강건하고 일반화된 특징을 학습할 수 있도록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8E5AC-5C08-8473-DF4B-B0C0228E0B43}"/>
              </a:ext>
            </a:extLst>
          </p:cNvPr>
          <p:cNvSpPr txBox="1"/>
          <p:nvPr/>
        </p:nvSpPr>
        <p:spPr>
          <a:xfrm>
            <a:off x="1130300" y="5161613"/>
            <a:ext cx="10157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2.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파라미터 수와 계산 비용 감소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파라미터를 가지지 않으며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계산 비용도 매우 낮습니다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학습 가능한 가중치가 없으므로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시에 업데이트할 필요가 없고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작아지기 때문입니다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레이어를 통해 입력 이미지의 공간적인 크기를 줄이면서도 모델의 파라미터 수와 계산 비용을 감소시킬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1032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370093" y="232661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1190-74CB-5519-D8BC-E60DB2941464}"/>
              </a:ext>
            </a:extLst>
          </p:cNvPr>
          <p:cNvSpPr txBox="1"/>
          <p:nvPr/>
        </p:nvSpPr>
        <p:spPr>
          <a:xfrm>
            <a:off x="544689" y="2854853"/>
            <a:ext cx="11094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self.pool1: 2x2 크기의 최대 </a:t>
            </a:r>
            <a:r>
              <a:rPr lang="ko-KR" altLang="en-US" dirty="0" err="1"/>
              <a:t>풀링</a:t>
            </a:r>
            <a:r>
              <a:rPr lang="ko-KR" altLang="en-US" dirty="0"/>
              <a:t>(</a:t>
            </a:r>
            <a:r>
              <a:rPr lang="ko-KR" altLang="en-US" dirty="0" err="1"/>
              <a:t>Max</a:t>
            </a:r>
            <a:r>
              <a:rPr lang="ko-KR" altLang="en-US" dirty="0"/>
              <a:t> </a:t>
            </a:r>
            <a:r>
              <a:rPr lang="ko-KR" altLang="en-US" dirty="0" err="1"/>
              <a:t>Pooling</a:t>
            </a:r>
            <a:r>
              <a:rPr lang="ko-KR" altLang="en-US" dirty="0"/>
              <a:t>) 레이어입니다. 입력 이미지의 크기를 절반으로 줄입니다.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FB71-540C-7474-275B-0C85F954FBC0}"/>
              </a:ext>
            </a:extLst>
          </p:cNvPr>
          <p:cNvSpPr txBox="1"/>
          <p:nvPr/>
        </p:nvSpPr>
        <p:spPr>
          <a:xfrm>
            <a:off x="544689" y="336887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여기서 왜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설정했는가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34CD7-7D6E-BF01-5703-5674ECC66502}"/>
              </a:ext>
            </a:extLst>
          </p:cNvPr>
          <p:cNvSpPr txBox="1"/>
          <p:nvPr/>
        </p:nvSpPr>
        <p:spPr>
          <a:xfrm>
            <a:off x="747888" y="3882893"/>
            <a:ext cx="10687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크기의 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일반적으로 사용되는 크기로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영역에서 가장 큰 값을 선택하여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이미지를 절반으로 줄이기 때문에 다음 레이어에서 다양한 위치에 대한 정보를 공유할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공간적인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통해 모델은 더 일반화된 특징을 학습하고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계산 비용을 줄이며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파라미터 수를 관리할 수 있게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5361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234627" y="1174033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B48E3-4598-AC8B-2D8A-D30BE7F23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r="-810" b="33376"/>
          <a:stretch/>
        </p:blipFill>
        <p:spPr>
          <a:xfrm>
            <a:off x="144316" y="1795623"/>
            <a:ext cx="5322329" cy="4592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42835-666A-0FD5-C297-CA876EE925E8}"/>
              </a:ext>
            </a:extLst>
          </p:cNvPr>
          <p:cNvSpPr txBox="1"/>
          <p:nvPr/>
        </p:nvSpPr>
        <p:spPr>
          <a:xfrm>
            <a:off x="5692422" y="1857665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self.conv2: 입력 채널 수가 16이고 출력 채널 수가 32인 </a:t>
            </a:r>
            <a:r>
              <a:rPr lang="ko-KR" altLang="en-US" dirty="0" err="1"/>
              <a:t>합성곱</a:t>
            </a:r>
            <a:r>
              <a:rPr lang="ko-KR" altLang="en-US" dirty="0"/>
              <a:t> 레이어입니다. 입력 이미지의 크기를 유지하고 </a:t>
            </a:r>
            <a:r>
              <a:rPr lang="ko-KR" altLang="en-US" dirty="0" err="1"/>
              <a:t>ReLU</a:t>
            </a:r>
            <a:r>
              <a:rPr lang="ko-KR" altLang="en-US" dirty="0"/>
              <a:t> 활성화 함수를 적용합니다.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1F763-729B-977B-8D58-A973FCBA7831}"/>
              </a:ext>
            </a:extLst>
          </p:cNvPr>
          <p:cNvSpPr txBox="1"/>
          <p:nvPr/>
        </p:nvSpPr>
        <p:spPr>
          <a:xfrm>
            <a:off x="5692422" y="291077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채널 수가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 이유는 다음과 같습니다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F1E1D-B87D-3D02-CD38-43985312FBC0}"/>
              </a:ext>
            </a:extLst>
          </p:cNvPr>
          <p:cNvSpPr txBox="1"/>
          <p:nvPr/>
        </p:nvSpPr>
        <p:spPr>
          <a:xfrm>
            <a:off x="5692422" y="3428853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출력 채널 수를 결정하기 위해서는 다양한 요소를 고려할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CNN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모델에서는 점진적으로 채널 수를 증가시키는 것이 효과적입니다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이는 모델이 점차적으로 더 복잡한 특징을 학습할 수 있도록 도와줍니다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E8818F-84E8-9512-CDCE-9D9AFCB0C56D}"/>
              </a:ext>
            </a:extLst>
          </p:cNvPr>
          <p:cNvSpPr txBox="1"/>
          <p:nvPr/>
        </p:nvSpPr>
        <p:spPr>
          <a:xfrm>
            <a:off x="5740399" y="4634246"/>
            <a:ext cx="61242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일반적으로 사용되는 채널 수 중 하나이며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많은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아키텍처에서 사용되는 값입니다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채널 수가 더 많으면 모델이 더 많은 특징을 학습할 수 있고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더 복잡한 패턴과 구조를 인식할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그러나 채널 수가 너무 많으면 모델의 파라미터 수와 계산 비용이 증가할 수 있으므로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일정한 균형을 유지하는 것이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9393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234627" y="1174033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B48E3-4598-AC8B-2D8A-D30BE7F23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r="-810" b="33376"/>
          <a:stretch/>
        </p:blipFill>
        <p:spPr>
          <a:xfrm>
            <a:off x="144316" y="1795623"/>
            <a:ext cx="5322329" cy="4592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77E32-4558-12D5-BA38-42FC40FE938A}"/>
              </a:ext>
            </a:extLst>
          </p:cNvPr>
          <p:cNvSpPr txBox="1"/>
          <p:nvPr/>
        </p:nvSpPr>
        <p:spPr>
          <a:xfrm>
            <a:off x="5466645" y="1897712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self.relu2: </a:t>
            </a:r>
            <a:r>
              <a:rPr lang="ko-KR" altLang="en-US" dirty="0" err="1"/>
              <a:t>ReLU</a:t>
            </a:r>
            <a:r>
              <a:rPr lang="ko-KR" altLang="en-US" dirty="0"/>
              <a:t> 활성화 함수로 비선형성을 도입합니다.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self.pool2: 2x2 크기의 최대 </a:t>
            </a:r>
            <a:r>
              <a:rPr lang="ko-KR" altLang="en-US" dirty="0" err="1"/>
              <a:t>풀링</a:t>
            </a:r>
            <a:r>
              <a:rPr lang="ko-KR" altLang="en-US" dirty="0"/>
              <a:t> 레이어입니다. 입력 이미지의 크기를 절반으로 줄입니다.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F41AA-D40F-A03C-42FB-241C981E70CD}"/>
              </a:ext>
            </a:extLst>
          </p:cNvPr>
          <p:cNvSpPr txBox="1"/>
          <p:nvPr/>
        </p:nvSpPr>
        <p:spPr>
          <a:xfrm>
            <a:off x="5466645" y="3200130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self.fc</a:t>
            </a:r>
            <a:r>
              <a:rPr lang="ko-KR" altLang="en-US" dirty="0"/>
              <a:t>: 7x7 크기의 32개 채널을 가진 이미지를 받아 10개의 클래스로 분류하는 완전 연결 레이어입니다.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A54A4-2CD1-F2CE-DF39-4ABD75971864}"/>
              </a:ext>
            </a:extLst>
          </p:cNvPr>
          <p:cNvSpPr txBox="1"/>
          <p:nvPr/>
        </p:nvSpPr>
        <p:spPr>
          <a:xfrm>
            <a:off x="5466645" y="3846461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forward</a:t>
            </a:r>
            <a:r>
              <a:rPr lang="ko-KR" altLang="en-US" dirty="0"/>
              <a:t> 메서드는 모델의 </a:t>
            </a:r>
            <a:r>
              <a:rPr lang="ko-KR" altLang="en-US" dirty="0" err="1"/>
              <a:t>순전파</a:t>
            </a:r>
            <a:r>
              <a:rPr lang="ko-KR" altLang="en-US" dirty="0"/>
              <a:t> 연산을 정의합니다. 입력 데이터를 </a:t>
            </a:r>
            <a:r>
              <a:rPr lang="ko-KR" altLang="en-US" dirty="0" err="1"/>
              <a:t>합성곱</a:t>
            </a:r>
            <a:r>
              <a:rPr lang="ko-KR" altLang="en-US" dirty="0"/>
              <a:t>, 활성화 함수, </a:t>
            </a:r>
            <a:r>
              <a:rPr lang="ko-KR" altLang="en-US" dirty="0" err="1"/>
              <a:t>풀링을</a:t>
            </a:r>
            <a:r>
              <a:rPr lang="ko-KR" altLang="en-US" dirty="0"/>
              <a:t> 거쳐 완전 연결 레이어에 전달합니다. 최종적으로 10개의 클래스에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12958974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200760" y="1569144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001DE-AFF7-4E3C-33BF-AD71E9242DFF}"/>
              </a:ext>
            </a:extLst>
          </p:cNvPr>
          <p:cNvSpPr txBox="1"/>
          <p:nvPr/>
        </p:nvSpPr>
        <p:spPr>
          <a:xfrm>
            <a:off x="651933" y="294875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43541"/>
                </a:solidFill>
                <a:effectLst/>
                <a:latin typeface="Söhne"/>
              </a:rPr>
              <a:t>왜 </a:t>
            </a:r>
            <a:r>
              <a:rPr lang="en-US" altLang="ko-KR" b="1" i="0" dirty="0">
                <a:solidFill>
                  <a:srgbClr val="343541"/>
                </a:solidFill>
                <a:effectLst/>
                <a:latin typeface="Söhne"/>
              </a:rPr>
              <a:t>7x7 </a:t>
            </a:r>
            <a:r>
              <a:rPr lang="ko-KR" altLang="en-US" b="1" i="0" dirty="0">
                <a:solidFill>
                  <a:srgbClr val="343541"/>
                </a:solidFill>
                <a:effectLst/>
                <a:latin typeface="Söhne"/>
              </a:rPr>
              <a:t>인가 </a:t>
            </a:r>
            <a:r>
              <a:rPr lang="en-US" altLang="ko-KR" b="1" i="0" dirty="0">
                <a:solidFill>
                  <a:srgbClr val="343541"/>
                </a:solidFill>
                <a:effectLst/>
                <a:latin typeface="Söhne"/>
              </a:rPr>
              <a:t>??? </a:t>
            </a:r>
            <a:r>
              <a:rPr lang="ko-KR" altLang="en-US" b="1" i="0" dirty="0">
                <a:solidFill>
                  <a:srgbClr val="343541"/>
                </a:solidFill>
                <a:effectLst/>
                <a:latin typeface="Söhne"/>
              </a:rPr>
              <a:t>다른 숫자도 가능합니다</a:t>
            </a:r>
            <a:r>
              <a:rPr lang="en-US" altLang="ko-KR" b="1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CC83E-76E2-16B4-149B-539EC0D7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t="61267" r="-810" b="33376"/>
          <a:stretch/>
        </p:blipFill>
        <p:spPr>
          <a:xfrm>
            <a:off x="773671" y="2258951"/>
            <a:ext cx="5322329" cy="369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261F-A667-D381-8FAE-CA7A7536B1F9}"/>
              </a:ext>
            </a:extLst>
          </p:cNvPr>
          <p:cNvSpPr txBox="1"/>
          <p:nvPr/>
        </p:nvSpPr>
        <p:spPr>
          <a:xfrm>
            <a:off x="883354" y="3413471"/>
            <a:ext cx="10552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 분류를 수행하는 완전 연결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self.fc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 입력되는 이미지는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7x7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 채널을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크기는 이전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출력 크기에 따라 결정됩니다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F27AD-C379-CFCE-C121-2FDFCBD73807}"/>
              </a:ext>
            </a:extLst>
          </p:cNvPr>
          <p:cNvSpPr txBox="1"/>
          <p:nvPr/>
        </p:nvSpPr>
        <p:spPr>
          <a:xfrm>
            <a:off x="883354" y="4105227"/>
            <a:ext cx="10699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만약 다른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레이어를 사용하거나 다른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선택했다면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이에 따라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self.fc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레이어의 입력 크기도 변경되어야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202A-66FD-EA06-CD5C-CDB5CD9FC64F}"/>
              </a:ext>
            </a:extLst>
          </p:cNvPr>
          <p:cNvSpPr txBox="1"/>
          <p:nvPr/>
        </p:nvSpPr>
        <p:spPr>
          <a:xfrm>
            <a:off x="883353" y="4837176"/>
            <a:ext cx="10699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7x7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크기는 해당 모델의 구조와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설정에 따라 결정되는 값이며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다른 숫자로도 설정할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구조를 변경하거나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조정함으로써 다른 입력 크기를 사용할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실험과 최적화 과정을 통해 모델의 성능을 향상시키기 위한 과정 중 하나입니다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6034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370094" y="1614299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2CD6D8-379F-09EA-AA86-2BC64B5DF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7" b="7016"/>
          <a:stretch/>
        </p:blipFill>
        <p:spPr>
          <a:xfrm>
            <a:off x="536751" y="2336831"/>
            <a:ext cx="5857875" cy="248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65580C-0576-F43E-C999-A476B7541A16}"/>
              </a:ext>
            </a:extLst>
          </p:cNvPr>
          <p:cNvSpPr txBox="1"/>
          <p:nvPr/>
        </p:nvSpPr>
        <p:spPr>
          <a:xfrm>
            <a:off x="620889" y="2873990"/>
            <a:ext cx="11345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주어진 코드에서 </a:t>
            </a:r>
            <a:r>
              <a:rPr lang="ko-KR" altLang="en-US" dirty="0" err="1"/>
              <a:t>x는</a:t>
            </a:r>
            <a:r>
              <a:rPr lang="ko-KR" altLang="en-US" dirty="0"/>
              <a:t> self.pool2 이후에 있는 </a:t>
            </a:r>
            <a:r>
              <a:rPr lang="ko-KR" altLang="en-US" dirty="0" err="1"/>
              <a:t>텐서로</a:t>
            </a:r>
            <a:r>
              <a:rPr lang="ko-KR" altLang="en-US" dirty="0"/>
              <a:t>, CNN 레이어를 거친 후의 특징 </a:t>
            </a:r>
            <a:r>
              <a:rPr lang="ko-KR" altLang="en-US" dirty="0" err="1"/>
              <a:t>맵입니다</a:t>
            </a:r>
            <a:r>
              <a:rPr lang="ko-KR" altLang="en-US" dirty="0"/>
              <a:t>. 이 특징 </a:t>
            </a:r>
            <a:r>
              <a:rPr lang="ko-KR" altLang="en-US" dirty="0" err="1"/>
              <a:t>맵을</a:t>
            </a:r>
            <a:r>
              <a:rPr lang="ko-KR" altLang="en-US" dirty="0"/>
              <a:t> 완전 연결 레이어(</a:t>
            </a:r>
            <a:r>
              <a:rPr lang="ko-KR" altLang="en-US" dirty="0" err="1"/>
              <a:t>self.fc</a:t>
            </a:r>
            <a:r>
              <a:rPr lang="ko-KR" altLang="en-US" dirty="0"/>
              <a:t>)에 입력하기 위해 2차원 형태로 변환해야 합니다.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6F4BB-393D-C8DF-1725-4F2B0BE9FAB2}"/>
              </a:ext>
            </a:extLst>
          </p:cNvPr>
          <p:cNvSpPr txBox="1"/>
          <p:nvPr/>
        </p:nvSpPr>
        <p:spPr>
          <a:xfrm>
            <a:off x="620889" y="3520321"/>
            <a:ext cx="11288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x.size</a:t>
            </a:r>
            <a:r>
              <a:rPr lang="ko-KR" altLang="en-US" dirty="0"/>
              <a:t>(0)은 </a:t>
            </a:r>
            <a:r>
              <a:rPr lang="ko-KR" altLang="en-US" dirty="0" err="1"/>
              <a:t>텐서의</a:t>
            </a:r>
            <a:r>
              <a:rPr lang="ko-KR" altLang="en-US" dirty="0"/>
              <a:t> 첫 번째 차원의 크기를 나타내며, 일반적으로 배치 크기(</a:t>
            </a:r>
            <a:r>
              <a:rPr lang="ko-KR" altLang="en-US" dirty="0" err="1"/>
              <a:t>batch</a:t>
            </a:r>
            <a:r>
              <a:rPr lang="ko-KR" altLang="en-US" dirty="0"/>
              <a:t> </a:t>
            </a:r>
            <a:r>
              <a:rPr lang="ko-KR" altLang="en-US" dirty="0" err="1"/>
              <a:t>size</a:t>
            </a:r>
            <a:r>
              <a:rPr lang="ko-KR" altLang="en-US" dirty="0"/>
              <a:t>)입니다. -1은 해당 차원을 자동으로 추론하도록 지시합니다. 따라서, </a:t>
            </a:r>
            <a:r>
              <a:rPr lang="ko-KR" altLang="en-US" dirty="0" err="1"/>
              <a:t>x.view</a:t>
            </a:r>
            <a:r>
              <a:rPr lang="ko-KR" altLang="en-US" dirty="0"/>
              <a:t>(</a:t>
            </a:r>
            <a:r>
              <a:rPr lang="ko-KR" altLang="en-US" dirty="0" err="1"/>
              <a:t>x.size</a:t>
            </a:r>
            <a:r>
              <a:rPr lang="ko-KR" altLang="en-US" dirty="0"/>
              <a:t>(0), -1)는 첫 번째 차원은 그대로 유지하고, 두 번째 차원을 자동으로 조정하여 2차원 형태로 변환하는 것을 의미합니다.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BB18D-E0F8-6072-4694-DC748FBB6EEB}"/>
              </a:ext>
            </a:extLst>
          </p:cNvPr>
          <p:cNvSpPr txBox="1"/>
          <p:nvPr/>
        </p:nvSpPr>
        <p:spPr>
          <a:xfrm>
            <a:off x="620888" y="4489817"/>
            <a:ext cx="11345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이를 통해 </a:t>
            </a:r>
            <a:r>
              <a:rPr lang="ko-KR" altLang="en-US" dirty="0" err="1"/>
              <a:t>x는</a:t>
            </a:r>
            <a:r>
              <a:rPr lang="ko-KR" altLang="en-US" dirty="0"/>
              <a:t> 배치 내의 각 이미지에 대해 1차원 벡터로 펼쳐지게 됩니다. 이렇게 2차원 형태로 펼친 </a:t>
            </a:r>
            <a:r>
              <a:rPr lang="ko-KR" altLang="en-US" dirty="0" err="1"/>
              <a:t>텐서는</a:t>
            </a:r>
            <a:r>
              <a:rPr lang="ko-KR" altLang="en-US" dirty="0"/>
              <a:t> 완전 연결 레이어(</a:t>
            </a:r>
            <a:r>
              <a:rPr lang="ko-KR" altLang="en-US" dirty="0" err="1"/>
              <a:t>self.fc</a:t>
            </a:r>
            <a:r>
              <a:rPr lang="ko-KR" altLang="en-US" dirty="0"/>
              <a:t>)의 입력으로 사용되어 클래스 분류를 수행합니다.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F7508-A260-B5D3-C142-FE9C6730F118}"/>
              </a:ext>
            </a:extLst>
          </p:cNvPr>
          <p:cNvSpPr txBox="1"/>
          <p:nvPr/>
        </p:nvSpPr>
        <p:spPr>
          <a:xfrm>
            <a:off x="536750" y="5413147"/>
            <a:ext cx="112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즉, </a:t>
            </a:r>
            <a:r>
              <a:rPr lang="ko-KR" altLang="en-US" dirty="0" err="1"/>
              <a:t>x.view</a:t>
            </a:r>
            <a:r>
              <a:rPr lang="ko-KR" altLang="en-US" dirty="0"/>
              <a:t>(</a:t>
            </a:r>
            <a:r>
              <a:rPr lang="ko-KR" altLang="en-US" dirty="0" err="1"/>
              <a:t>x.size</a:t>
            </a:r>
            <a:r>
              <a:rPr lang="ko-KR" altLang="en-US" dirty="0"/>
              <a:t>(0), -1)는 </a:t>
            </a:r>
            <a:r>
              <a:rPr lang="ko-KR" altLang="en-US" dirty="0" err="1"/>
              <a:t>텐서의</a:t>
            </a:r>
            <a:r>
              <a:rPr lang="ko-KR" altLang="en-US" dirty="0"/>
              <a:t> 형태를 배치 크기를 유지하면서 2차원으로 변환하는 작업을 수행합니다.</a:t>
            </a:r>
          </a:p>
        </p:txBody>
      </p:sp>
    </p:spTree>
    <p:extLst>
      <p:ext uri="{BB962C8B-B14F-4D97-AF65-F5344CB8AC3E}">
        <p14:creationId xmlns:p14="http://schemas.microsoft.com/office/powerpoint/2010/main" val="12967912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392672" y="1140166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32248-4B97-F1A8-C49E-32A78499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1669873"/>
            <a:ext cx="8107715" cy="47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94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392672" y="1140166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180B9D-A975-1BF9-093C-38C67C0C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10" y="1668651"/>
            <a:ext cx="6684257" cy="48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4A09D-D320-D29D-9EE2-43A29FABB2C6}"/>
              </a:ext>
            </a:extLst>
          </p:cNvPr>
          <p:cNvSpPr txBox="1"/>
          <p:nvPr/>
        </p:nvSpPr>
        <p:spPr>
          <a:xfrm>
            <a:off x="383802" y="128899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ANN </a:t>
            </a:r>
            <a:r>
              <a:rPr kumimoji="1" lang="ko-KR" altLang="en-US" dirty="0"/>
              <a:t>특징 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C39834-D919-10A9-A6A4-A9D133CC310B}"/>
              </a:ext>
            </a:extLst>
          </p:cNvPr>
          <p:cNvSpPr txBox="1"/>
          <p:nvPr/>
        </p:nvSpPr>
        <p:spPr>
          <a:xfrm>
            <a:off x="668866" y="1793082"/>
            <a:ext cx="10857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복잡한 패턴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복잡한 비선형 패턴을 학습하고 인식할 수 있는 강력한 능력을 갖추고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이미지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음성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자연어 처리 등 다양한 응용 분야에서 뛰어난 성능을 보여줍니다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52110-C600-A830-FC93-C34D688FAEA6}"/>
              </a:ext>
            </a:extLst>
          </p:cNvPr>
          <p:cNvSpPr txBox="1"/>
          <p:nvPr/>
        </p:nvSpPr>
        <p:spPr>
          <a:xfrm>
            <a:off x="668866" y="2574170"/>
            <a:ext cx="1073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대용량 데이터 처리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대량의 데이터를 처리하고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딥러닝 모델을 활용한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수백만 개의 매개 변수를 가지며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효과적으로 학습하여 복잡한 문제를 해결할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272EC-BEF8-B41B-E6B9-3A0D0FF40CBD}"/>
              </a:ext>
            </a:extLst>
          </p:cNvPr>
          <p:cNvSpPr txBox="1"/>
          <p:nvPr/>
        </p:nvSpPr>
        <p:spPr>
          <a:xfrm>
            <a:off x="668865" y="3355258"/>
            <a:ext cx="1073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병렬 처리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병렬 계산을 활용하여 고속으로 연산을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그렇기 때문에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GPU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같은 병렬 처리 장치를 이용하여 대규모 데이터셋에 대한 학습과 추론 속도를 향상시킬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28F02-9EB1-F91F-4499-F6CD87238E68}"/>
              </a:ext>
            </a:extLst>
          </p:cNvPr>
          <p:cNvSpPr txBox="1"/>
          <p:nvPr/>
        </p:nvSpPr>
        <p:spPr>
          <a:xfrm>
            <a:off x="668865" y="4136346"/>
            <a:ext cx="10597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유연성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다양한 형태의 신경망 구조를 설계할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다층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퍼셉트론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순환 신경망 등 다양한 구조를 조합하여 문제에 최적화된 모델을 구성할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D5215A-B7BC-7C40-1092-BD0AB0F32804}"/>
              </a:ext>
            </a:extLst>
          </p:cNvPr>
          <p:cNvSpPr txBox="1"/>
          <p:nvPr/>
        </p:nvSpPr>
        <p:spPr>
          <a:xfrm>
            <a:off x="668864" y="4917434"/>
            <a:ext cx="1073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전이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전이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(Transfer Learning)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통해 이미 학습된 모델의 지식을 다른 문제에 적용할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적은 데이터로도 높은 성능을 달성할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374ABF-C137-3AE4-EF4D-DFBB8F1B32E0}"/>
              </a:ext>
            </a:extLst>
          </p:cNvPr>
          <p:cNvSpPr txBox="1"/>
          <p:nvPr/>
        </p:nvSpPr>
        <p:spPr>
          <a:xfrm>
            <a:off x="510821" y="5698522"/>
            <a:ext cx="11308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장점들은 인공신경망을 기계 학습과 인공지능 분야에서 주요한 도구로 만들어주고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응용 분야에서 널리 사용되고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6447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D1C38-1AEF-E438-5D5C-895272BDF6E5}"/>
              </a:ext>
            </a:extLst>
          </p:cNvPr>
          <p:cNvSpPr txBox="1"/>
          <p:nvPr/>
        </p:nvSpPr>
        <p:spPr>
          <a:xfrm>
            <a:off x="392672" y="1140166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C82513-4F8F-9883-40EE-29026763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51" y="1695449"/>
            <a:ext cx="5847116" cy="4677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9C-EF6D-369C-B056-E667DF9F601F}"/>
              </a:ext>
            </a:extLst>
          </p:cNvPr>
          <p:cNvSpPr txBox="1"/>
          <p:nvPr/>
        </p:nvSpPr>
        <p:spPr>
          <a:xfrm>
            <a:off x="7060672" y="1695449"/>
            <a:ext cx="34154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Epoch</a:t>
            </a:r>
            <a:r>
              <a:rPr lang="ko-KR" altLang="en-US" dirty="0"/>
              <a:t> [1/10], </a:t>
            </a:r>
            <a:r>
              <a:rPr lang="ko-KR" altLang="en-US" dirty="0" err="1"/>
              <a:t>Loss</a:t>
            </a:r>
            <a:r>
              <a:rPr lang="ko-KR" altLang="en-US" dirty="0"/>
              <a:t>: 0.2506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[2/10], </a:t>
            </a:r>
            <a:r>
              <a:rPr lang="ko-KR" altLang="en-US" dirty="0" err="1"/>
              <a:t>Loss</a:t>
            </a:r>
            <a:r>
              <a:rPr lang="ko-KR" altLang="en-US" dirty="0"/>
              <a:t>: 0.0745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[3/10], </a:t>
            </a:r>
            <a:r>
              <a:rPr lang="ko-KR" altLang="en-US" dirty="0" err="1"/>
              <a:t>Loss</a:t>
            </a:r>
            <a:r>
              <a:rPr lang="ko-KR" altLang="en-US" dirty="0"/>
              <a:t>: 0.0562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[4/10], </a:t>
            </a:r>
            <a:r>
              <a:rPr lang="ko-KR" altLang="en-US" dirty="0" err="1"/>
              <a:t>Loss</a:t>
            </a:r>
            <a:r>
              <a:rPr lang="ko-KR" altLang="en-US" dirty="0"/>
              <a:t>: 0.0455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[5/10], </a:t>
            </a:r>
            <a:r>
              <a:rPr lang="ko-KR" altLang="en-US" dirty="0" err="1"/>
              <a:t>Loss</a:t>
            </a:r>
            <a:r>
              <a:rPr lang="ko-KR" altLang="en-US" dirty="0"/>
              <a:t>: 0.0397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[6/10], </a:t>
            </a:r>
            <a:r>
              <a:rPr lang="ko-KR" altLang="en-US" dirty="0" err="1"/>
              <a:t>Loss</a:t>
            </a:r>
            <a:r>
              <a:rPr lang="ko-KR" altLang="en-US" dirty="0"/>
              <a:t>: 0.0329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[7/10], </a:t>
            </a:r>
            <a:r>
              <a:rPr lang="ko-KR" altLang="en-US" dirty="0" err="1"/>
              <a:t>Loss</a:t>
            </a:r>
            <a:r>
              <a:rPr lang="ko-KR" altLang="en-US" dirty="0"/>
              <a:t>: 0.0295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[8/10], </a:t>
            </a:r>
            <a:r>
              <a:rPr lang="ko-KR" altLang="en-US" dirty="0" err="1"/>
              <a:t>Loss</a:t>
            </a:r>
            <a:r>
              <a:rPr lang="ko-KR" altLang="en-US" dirty="0"/>
              <a:t>: 0.0251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[9/10], </a:t>
            </a:r>
            <a:r>
              <a:rPr lang="ko-KR" altLang="en-US" dirty="0" err="1"/>
              <a:t>Loss</a:t>
            </a:r>
            <a:r>
              <a:rPr lang="ko-KR" altLang="en-US" dirty="0"/>
              <a:t>: 0.0224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[10/10], </a:t>
            </a:r>
            <a:r>
              <a:rPr lang="ko-KR" altLang="en-US" dirty="0" err="1"/>
              <a:t>Loss</a:t>
            </a:r>
            <a:r>
              <a:rPr lang="ko-KR" altLang="en-US" dirty="0"/>
              <a:t>: 0.0203</a:t>
            </a:r>
          </a:p>
          <a:p>
            <a:r>
              <a:rPr lang="ko-KR" altLang="en-US" dirty="0" err="1"/>
              <a:t>Test</a:t>
            </a:r>
            <a:r>
              <a:rPr lang="ko-KR" altLang="en-US" dirty="0"/>
              <a:t> </a:t>
            </a:r>
            <a:r>
              <a:rPr lang="ko-KR" altLang="en-US" dirty="0" err="1"/>
              <a:t>Accuracy</a:t>
            </a:r>
            <a:r>
              <a:rPr lang="ko-KR" altLang="en-US" dirty="0"/>
              <a:t>: 98.94%</a:t>
            </a:r>
          </a:p>
        </p:txBody>
      </p:sp>
    </p:spTree>
    <p:extLst>
      <p:ext uri="{BB962C8B-B14F-4D97-AF65-F5344CB8AC3E}">
        <p14:creationId xmlns:p14="http://schemas.microsoft.com/office/powerpoint/2010/main" val="3589526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8CBC6-5CB3-B26B-1236-3329ACF6F71B}"/>
              </a:ext>
            </a:extLst>
          </p:cNvPr>
          <p:cNvSpPr txBox="1"/>
          <p:nvPr/>
        </p:nvSpPr>
        <p:spPr>
          <a:xfrm>
            <a:off x="5660611" y="2105537"/>
            <a:ext cx="6387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에포크에서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레이어의 가중치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그래프를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그리드가 추가되었으며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레이어와 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 완전 연결 레이어의 가중치를 표시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시각화 실습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91072" y="880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16307-D167-A77E-15F6-53FF67B4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" y="1249853"/>
            <a:ext cx="4980839" cy="53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7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8CBC6-5CB3-B26B-1236-3329ACF6F71B}"/>
              </a:ext>
            </a:extLst>
          </p:cNvPr>
          <p:cNvSpPr txBox="1"/>
          <p:nvPr/>
        </p:nvSpPr>
        <p:spPr>
          <a:xfrm>
            <a:off x="5660611" y="1405626"/>
            <a:ext cx="63870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effectLst/>
                <a:latin typeface="Söhne"/>
              </a:rPr>
              <a:t>각 </a:t>
            </a:r>
            <a:r>
              <a:rPr lang="ko-KR" altLang="en-US" b="1" i="0" dirty="0" err="1">
                <a:effectLst/>
                <a:latin typeface="Söhne"/>
              </a:rPr>
              <a:t>에포크에서</a:t>
            </a:r>
            <a:r>
              <a:rPr lang="ko-KR" altLang="en-US" b="1" i="0" dirty="0">
                <a:effectLst/>
                <a:latin typeface="Söhne"/>
              </a:rPr>
              <a:t> </a:t>
            </a:r>
            <a:r>
              <a:rPr lang="ko-KR" altLang="en-US" b="1" i="0" dirty="0" err="1">
                <a:effectLst/>
                <a:latin typeface="Söhne"/>
              </a:rPr>
              <a:t>합성곱</a:t>
            </a:r>
            <a:r>
              <a:rPr lang="ko-KR" altLang="en-US" b="1" i="0" dirty="0">
                <a:effectLst/>
                <a:latin typeface="Söhne"/>
              </a:rPr>
              <a:t> 레이어의 가중치</a:t>
            </a:r>
            <a:r>
              <a:rPr lang="en-US" altLang="ko-KR" b="1" i="0" dirty="0">
                <a:effectLst/>
                <a:latin typeface="Söhne"/>
              </a:rPr>
              <a:t>, </a:t>
            </a:r>
            <a:r>
              <a:rPr lang="ko-KR" altLang="en-US" b="1" i="0" dirty="0">
                <a:effectLst/>
                <a:latin typeface="Söhne"/>
              </a:rPr>
              <a:t>완전 연결 레이어의 가중치</a:t>
            </a:r>
            <a:r>
              <a:rPr lang="en-US" altLang="ko-KR" b="1" i="0" dirty="0">
                <a:effectLst/>
                <a:latin typeface="Söhne"/>
              </a:rPr>
              <a:t>, </a:t>
            </a:r>
            <a:r>
              <a:rPr lang="ko-KR" altLang="en-US" b="1" i="0" dirty="0">
                <a:effectLst/>
                <a:latin typeface="Söhne"/>
              </a:rPr>
              <a:t>손실 그래프를 </a:t>
            </a:r>
            <a:r>
              <a:rPr lang="ko-KR" altLang="en-US" b="1" i="0" dirty="0" err="1">
                <a:effectLst/>
                <a:latin typeface="Söhne"/>
              </a:rPr>
              <a:t>시각화합니다</a:t>
            </a:r>
            <a:r>
              <a:rPr lang="en-US" altLang="ko-KR" b="1" i="0" dirty="0">
                <a:effectLst/>
                <a:latin typeface="Söhne"/>
              </a:rPr>
              <a:t>. </a:t>
            </a:r>
          </a:p>
          <a:p>
            <a:endParaRPr lang="en-US" altLang="ko-KR" b="1" dirty="0">
              <a:latin typeface="Söhne"/>
            </a:endParaRPr>
          </a:p>
          <a:p>
            <a:r>
              <a:rPr lang="ko-KR" altLang="en-US" b="1" i="0" dirty="0">
                <a:effectLst/>
                <a:latin typeface="Söhne"/>
              </a:rPr>
              <a:t>그리드가 추가되었으며</a:t>
            </a:r>
            <a:r>
              <a:rPr lang="en-US" altLang="ko-KR" b="1" i="0" dirty="0">
                <a:effectLst/>
                <a:latin typeface="Söhne"/>
              </a:rPr>
              <a:t>, </a:t>
            </a:r>
            <a:r>
              <a:rPr lang="ko-KR" altLang="en-US" b="1" i="0" dirty="0">
                <a:effectLst/>
                <a:latin typeface="Söhne"/>
              </a:rPr>
              <a:t>첫 번째 </a:t>
            </a:r>
            <a:r>
              <a:rPr lang="ko-KR" altLang="en-US" b="1" i="0" dirty="0" err="1">
                <a:effectLst/>
                <a:latin typeface="Söhne"/>
              </a:rPr>
              <a:t>합성곱</a:t>
            </a:r>
            <a:r>
              <a:rPr lang="ko-KR" altLang="en-US" b="1" i="0" dirty="0">
                <a:effectLst/>
                <a:latin typeface="Söhne"/>
              </a:rPr>
              <a:t> 레이어와 두 번째 </a:t>
            </a:r>
            <a:r>
              <a:rPr lang="ko-KR" altLang="en-US" b="1" i="0" dirty="0" err="1">
                <a:effectLst/>
                <a:latin typeface="Söhne"/>
              </a:rPr>
              <a:t>합성곱</a:t>
            </a:r>
            <a:r>
              <a:rPr lang="ko-KR" altLang="en-US" b="1" i="0" dirty="0">
                <a:effectLst/>
                <a:latin typeface="Söhne"/>
              </a:rPr>
              <a:t> 레이어의 가중치</a:t>
            </a:r>
            <a:r>
              <a:rPr lang="en-US" altLang="ko-KR" b="1" i="0" dirty="0">
                <a:effectLst/>
                <a:latin typeface="Söhne"/>
              </a:rPr>
              <a:t>, </a:t>
            </a:r>
            <a:r>
              <a:rPr lang="ko-KR" altLang="en-US" b="1" i="0" dirty="0">
                <a:effectLst/>
                <a:latin typeface="Söhne"/>
              </a:rPr>
              <a:t>그리고 완전 연결 레이어의 가중치를 표시 </a:t>
            </a:r>
            <a:r>
              <a:rPr lang="ko-KR" altLang="en-US" b="1" dirty="0">
                <a:latin typeface="Söhne"/>
              </a:rPr>
              <a:t>시각화 실습</a:t>
            </a:r>
            <a:endParaRPr lang="en-US" altLang="ko-KR" b="1" dirty="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91072" y="880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16307-D167-A77E-15F6-53FF67B4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" y="1249853"/>
            <a:ext cx="4980839" cy="53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91072" y="880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520FF8-0C45-2B5E-F2E8-9D02DD6B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" y="1453445"/>
            <a:ext cx="62007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244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91072" y="880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563F4-1393-CA0D-1642-3A9FD2AF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2" y="1249853"/>
            <a:ext cx="5720826" cy="5444458"/>
          </a:xfrm>
          <a:prstGeom prst="rect">
            <a:avLst/>
          </a:prstGeom>
        </p:spPr>
      </p:pic>
      <p:pic>
        <p:nvPicPr>
          <p:cNvPr id="7" name="그림 6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84B64975-2D48-CCDA-5BC1-1CF1AA6EA7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2693" r="47539" b="50347"/>
          <a:stretch/>
        </p:blipFill>
        <p:spPr>
          <a:xfrm>
            <a:off x="7428988" y="2361808"/>
            <a:ext cx="3951112" cy="3220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A2714A-941E-B383-8F1D-D0048047F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69" y="3825830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4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91072" y="880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7" name="그림 6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84B64975-2D48-CCDA-5BC1-1CF1AA6EA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2693" r="47539" b="50347"/>
          <a:stretch/>
        </p:blipFill>
        <p:spPr>
          <a:xfrm>
            <a:off x="63492" y="1733362"/>
            <a:ext cx="5239152" cy="4270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A2714A-941E-B383-8F1D-D0048047F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37" y="3283963"/>
            <a:ext cx="890814" cy="890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0415C-D949-57A4-4378-4DB9175DCC0A}"/>
              </a:ext>
            </a:extLst>
          </p:cNvPr>
          <p:cNvSpPr txBox="1"/>
          <p:nvPr/>
        </p:nvSpPr>
        <p:spPr>
          <a:xfrm>
            <a:off x="5748051" y="1844333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가중치의 색상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'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coolwarm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으로 설정되어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색상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가중치 값의 양수와 음수를 다른 색상으로 표현합니다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양수 값은 빨간색에 가까운 따뜻한 색으로 표시되고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음수 값은 파란색에 가까운 차가운 색으로 표시됩니다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D331E-1396-6090-2AD7-75B7707916C8}"/>
              </a:ext>
            </a:extLst>
          </p:cNvPr>
          <p:cNvSpPr txBox="1"/>
          <p:nvPr/>
        </p:nvSpPr>
        <p:spPr>
          <a:xfrm>
            <a:off x="5748051" y="3429000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이미지의 밝은 영역은 해당 필터가 입력 이미지에서 감지하고자 하는 패턴이나 특징이 있는 부분을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영역은 빨간색 또는 밝은 따뜻한 색으로 나타날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187FB-5C6B-2D77-A7D0-1022D20A9AA6}"/>
              </a:ext>
            </a:extLst>
          </p:cNvPr>
          <p:cNvSpPr txBox="1"/>
          <p:nvPr/>
        </p:nvSpPr>
        <p:spPr>
          <a:xfrm>
            <a:off x="5748051" y="4803460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이미지의 어두운 영역은 해당 필터가 입력 이미지에서 감지하고자 하는 패턴이나 특징이 부족한 부분을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영역은 파란색 또는 어두운 차가운 색으로 나타날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6BD7F-FEEF-CE45-5C6D-454AF6C233B7}"/>
              </a:ext>
            </a:extLst>
          </p:cNvPr>
          <p:cNvSpPr txBox="1"/>
          <p:nvPr/>
        </p:nvSpPr>
        <p:spPr>
          <a:xfrm>
            <a:off x="420511" y="6077923"/>
            <a:ext cx="11451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 이미지를 통해 모델이 어떤 종류의 패턴이나 특징을 감지하려고 하는지를 파악할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4130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570089" y="1388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A2714A-941E-B383-8F1D-D0048047F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4" y="3265814"/>
            <a:ext cx="890814" cy="8908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EFD04F-F602-843D-B3FE-BF5EEEBB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89" y="2929995"/>
            <a:ext cx="5791200" cy="1743075"/>
          </a:xfrm>
          <a:prstGeom prst="rect">
            <a:avLst/>
          </a:prstGeom>
        </p:spPr>
      </p:pic>
      <p:pic>
        <p:nvPicPr>
          <p:cNvPr id="9" name="그림 8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CD0156BD-514F-587C-2B89-51F2EB31C8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1976" r="1732" b="51933"/>
          <a:stretch/>
        </p:blipFill>
        <p:spPr>
          <a:xfrm>
            <a:off x="7253111" y="2029176"/>
            <a:ext cx="4041803" cy="31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00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592667" y="107243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A2714A-941E-B383-8F1D-D0048047F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2949725"/>
            <a:ext cx="890814" cy="890814"/>
          </a:xfrm>
          <a:prstGeom prst="rect">
            <a:avLst/>
          </a:prstGeom>
        </p:spPr>
      </p:pic>
      <p:pic>
        <p:nvPicPr>
          <p:cNvPr id="9" name="그림 8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CD0156BD-514F-587C-2B89-51F2EB31C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1976" r="1732" b="51933"/>
          <a:stretch/>
        </p:blipFill>
        <p:spPr>
          <a:xfrm>
            <a:off x="161684" y="1814687"/>
            <a:ext cx="4041803" cy="3160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988C7-7E23-595D-6696-30BFC496919F}"/>
              </a:ext>
            </a:extLst>
          </p:cNvPr>
          <p:cNvSpPr txBox="1"/>
          <p:nvPr/>
        </p:nvSpPr>
        <p:spPr>
          <a:xfrm>
            <a:off x="5107215" y="1782042"/>
            <a:ext cx="6697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가중치도 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레이어와 마찬가지로 입력 이미지에서 특정한 패턴이나 특징을 감지하는 역할을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레이어보다는 더 추상적이거나 고수준의 특징을 감지할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4F502-D51B-CB01-FE3B-317A6510D2EE}"/>
              </a:ext>
            </a:extLst>
          </p:cNvPr>
          <p:cNvSpPr txBox="1"/>
          <p:nvPr/>
        </p:nvSpPr>
        <p:spPr>
          <a:xfrm>
            <a:off x="5107215" y="3112911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이미지의 밝은 영역은 해당 필터가 입력 이미지에서 감지하고자 하는 패턴이나 특징이 있는 부분을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영역은 빨간색 또는 밝은 따뜻한 색으로 나타날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98F59-7953-803A-C308-2AE587082104}"/>
              </a:ext>
            </a:extLst>
          </p:cNvPr>
          <p:cNvSpPr txBox="1"/>
          <p:nvPr/>
        </p:nvSpPr>
        <p:spPr>
          <a:xfrm>
            <a:off x="5107215" y="4487371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이미지의 어두운 영역은 해당 필터가 입력 이미지에서 감지하고자 하는 패턴이나 특징이 부족한 부분을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영역은 파란색 또는 어두운 차가운 색으로 나타날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366E8-CC36-0532-1649-E85F03B362E3}"/>
              </a:ext>
            </a:extLst>
          </p:cNvPr>
          <p:cNvSpPr txBox="1"/>
          <p:nvPr/>
        </p:nvSpPr>
        <p:spPr>
          <a:xfrm>
            <a:off x="471814" y="5820094"/>
            <a:ext cx="11293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 이미지를 통해 모델이 더 복잡한 특징을 감지하려고 하는 것을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레이어보다는 더 추상적인 특징을 포착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2023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592667" y="107243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99590-DE23-6893-75A9-DCE22D7D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9" y="2788356"/>
            <a:ext cx="6429375" cy="1981200"/>
          </a:xfrm>
          <a:prstGeom prst="rect">
            <a:avLst/>
          </a:prstGeom>
        </p:spPr>
      </p:pic>
      <p:pic>
        <p:nvPicPr>
          <p:cNvPr id="12" name="그림 11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B8BACAE1-A5C4-F0B3-4405-34389B0CD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50000" r="50000"/>
          <a:stretch/>
        </p:blipFill>
        <p:spPr>
          <a:xfrm>
            <a:off x="7535333" y="2156178"/>
            <a:ext cx="4188178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954272-1109-038A-0F34-5E336E22E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19" y="3243236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41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434622" y="1388521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2" name="그림 1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BCCDE9D0-413E-AECA-BE28-16E36FC0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50000" r="50000"/>
          <a:stretch/>
        </p:blipFill>
        <p:spPr>
          <a:xfrm>
            <a:off x="434622" y="2088444"/>
            <a:ext cx="4188178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77B5E-C73D-5FE5-6B45-7F82C3FD9494}"/>
              </a:ext>
            </a:extLst>
          </p:cNvPr>
          <p:cNvSpPr txBox="1"/>
          <p:nvPr/>
        </p:nvSpPr>
        <p:spPr>
          <a:xfrm>
            <a:off x="5308600" y="2209927"/>
            <a:ext cx="61242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가중치 이미지의 각 픽셀은 입력 특징과 출력 유닛 간의 연결 가중치를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색의 픽셀은 해당 입력 특징이 해당 출력 유닛에 긍정적으로 기여하는 것을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색의 픽셀은 해당 입력 특징이 해당 출력 유닛에 부정적으로 기여하는 것을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가중치 이미지의 가로 축은 입력 특징을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세로 축은 출력 유닛을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이미지의 가로 방향으로 이동하면서 각 입력 특징이 출력 유닛에 대한 가중치 기여를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C0794-CC36-A613-3F81-7FAD1BCAEA82}"/>
              </a:ext>
            </a:extLst>
          </p:cNvPr>
          <p:cNvSpPr txBox="1"/>
          <p:nvPr/>
        </p:nvSpPr>
        <p:spPr>
          <a:xfrm>
            <a:off x="807156" y="5402840"/>
            <a:ext cx="10950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가중치 이미지를 통해 완전 연결 레이어가 어떻게 입력 특징과 출력 유닛 간의 관계를 학습하는지 파악할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영역은 해당 입력 특징이 해당 출력 유닛에 긍정적으로 작용하며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영역은 부정적으로 작용함을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45B458-3CEC-9FD7-A6CD-7B5C19A95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51" y="2983593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4A09D-D320-D29D-9EE2-43A29FABB2C6}"/>
              </a:ext>
            </a:extLst>
          </p:cNvPr>
          <p:cNvSpPr txBox="1"/>
          <p:nvPr/>
        </p:nvSpPr>
        <p:spPr>
          <a:xfrm>
            <a:off x="331592" y="1571216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ANN </a:t>
            </a:r>
            <a:r>
              <a:rPr kumimoji="1" lang="ko-KR" altLang="en-US" dirty="0"/>
              <a:t>한계와 문제점 </a:t>
            </a: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A7968-3A46-07EF-5C9F-29C4B5A9051F}"/>
              </a:ext>
            </a:extLst>
          </p:cNvPr>
          <p:cNvSpPr txBox="1"/>
          <p:nvPr/>
        </p:nvSpPr>
        <p:spPr>
          <a:xfrm>
            <a:off x="515055" y="3640935"/>
            <a:ext cx="1116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신경망 모델은 여러 가지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신경망의 층 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뉴런 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배치 크기 등의 파라미터를 최적화해야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조정은 시간과 노력이 많이 필요하며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잘못된 조정은 모델 성능에 부정적인 영향을 미칠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BBDAC-D103-9E2B-4CD2-3B6845DDEEEE}"/>
              </a:ext>
            </a:extLst>
          </p:cNvPr>
          <p:cNvSpPr txBox="1"/>
          <p:nvPr/>
        </p:nvSpPr>
        <p:spPr>
          <a:xfrm>
            <a:off x="515055" y="2235537"/>
            <a:ext cx="1084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한계와 문제점 중 하나는 깊은 신경망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(Deep Neural Network)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발생하는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소실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문제입니다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소실은 신경망의 깊은 층에서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알고리즘을 통해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기울기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매우 작아져 가중치 업데이트가 잘 이루어지지 않는 현상을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깊은 층의 신경망은 학습을 어려워하거나 전혀 학습하지 못할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C6EAF-2D65-B777-7D00-3ADFEA40AC32}"/>
              </a:ext>
            </a:extLst>
          </p:cNvPr>
          <p:cNvSpPr txBox="1"/>
          <p:nvPr/>
        </p:nvSpPr>
        <p:spPr>
          <a:xfrm>
            <a:off x="515055" y="4769334"/>
            <a:ext cx="1116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설명 가능성 부족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신경망은 복잡한 구조와 많은 가중치를 가지고 있기 때문에 내부 동작의 해석과 설명이 어렵습니다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예측이나 분류 결과에 대한 설명 가능성이 낮아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신뢰성 있는 의사결정을 요구하는 문제에서 한계가 있을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115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412044" y="1162743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1B24A2-3828-CA82-2F73-1DA1556A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84" y="1757853"/>
            <a:ext cx="4791075" cy="4848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8E72C-28D1-3332-F72F-196C53C950F5}"/>
              </a:ext>
            </a:extLst>
          </p:cNvPr>
          <p:cNvSpPr txBox="1"/>
          <p:nvPr/>
        </p:nvSpPr>
        <p:spPr>
          <a:xfrm>
            <a:off x="6466243" y="1859339"/>
            <a:ext cx="34154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Epoch</a:t>
            </a:r>
            <a:r>
              <a:rPr lang="ko-KR" altLang="en-US" dirty="0"/>
              <a:t> [1/10], </a:t>
            </a:r>
            <a:r>
              <a:rPr lang="ko-KR" altLang="en-US" dirty="0" err="1"/>
              <a:t>Loss</a:t>
            </a:r>
            <a:r>
              <a:rPr lang="ko-KR" altLang="en-US" dirty="0"/>
              <a:t>: 0.2506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[2/10], </a:t>
            </a:r>
            <a:r>
              <a:rPr lang="ko-KR" altLang="en-US" dirty="0" err="1"/>
              <a:t>Loss</a:t>
            </a:r>
            <a:r>
              <a:rPr lang="ko-KR" altLang="en-US" dirty="0"/>
              <a:t>: 0.0745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[3/10], </a:t>
            </a:r>
            <a:r>
              <a:rPr lang="ko-KR" altLang="en-US" dirty="0" err="1"/>
              <a:t>Loss</a:t>
            </a:r>
            <a:r>
              <a:rPr lang="ko-KR" altLang="en-US" dirty="0"/>
              <a:t>: 0.0562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[4/10], </a:t>
            </a:r>
            <a:r>
              <a:rPr lang="ko-KR" altLang="en-US" dirty="0" err="1"/>
              <a:t>Loss</a:t>
            </a:r>
            <a:r>
              <a:rPr lang="ko-KR" altLang="en-US" dirty="0"/>
              <a:t>: 0.0455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[5/10], </a:t>
            </a:r>
            <a:r>
              <a:rPr lang="ko-KR" altLang="en-US" dirty="0" err="1"/>
              <a:t>Loss</a:t>
            </a:r>
            <a:r>
              <a:rPr lang="ko-KR" altLang="en-US" dirty="0"/>
              <a:t>: 0.0397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[6/10], </a:t>
            </a:r>
            <a:r>
              <a:rPr lang="ko-KR" altLang="en-US" dirty="0" err="1"/>
              <a:t>Loss</a:t>
            </a:r>
            <a:r>
              <a:rPr lang="ko-KR" altLang="en-US" dirty="0"/>
              <a:t>: 0.0329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[7/10], </a:t>
            </a:r>
            <a:r>
              <a:rPr lang="ko-KR" altLang="en-US" dirty="0" err="1"/>
              <a:t>Loss</a:t>
            </a:r>
            <a:r>
              <a:rPr lang="ko-KR" altLang="en-US" dirty="0"/>
              <a:t>: 0.0295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[8/10], </a:t>
            </a:r>
            <a:r>
              <a:rPr lang="ko-KR" altLang="en-US" dirty="0" err="1"/>
              <a:t>Loss</a:t>
            </a:r>
            <a:r>
              <a:rPr lang="ko-KR" altLang="en-US" dirty="0"/>
              <a:t>: 0.0251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[9/10], </a:t>
            </a:r>
            <a:r>
              <a:rPr lang="ko-KR" altLang="en-US" dirty="0" err="1"/>
              <a:t>Loss</a:t>
            </a:r>
            <a:r>
              <a:rPr lang="ko-KR" altLang="en-US" dirty="0"/>
              <a:t>: 0.0224</a:t>
            </a:r>
          </a:p>
          <a:p>
            <a:r>
              <a:rPr lang="ko-KR" altLang="en-US" dirty="0" err="1"/>
              <a:t>Epoch</a:t>
            </a:r>
            <a:r>
              <a:rPr lang="ko-KR" altLang="en-US" dirty="0"/>
              <a:t> [10/10], </a:t>
            </a:r>
            <a:r>
              <a:rPr lang="ko-KR" altLang="en-US" dirty="0" err="1"/>
              <a:t>Loss</a:t>
            </a:r>
            <a:r>
              <a:rPr lang="ko-KR" altLang="en-US" dirty="0"/>
              <a:t>: 0.0203</a:t>
            </a:r>
          </a:p>
          <a:p>
            <a:r>
              <a:rPr lang="ko-KR" altLang="en-US" dirty="0" err="1"/>
              <a:t>Test</a:t>
            </a:r>
            <a:r>
              <a:rPr lang="ko-KR" altLang="en-US" dirty="0"/>
              <a:t> </a:t>
            </a:r>
            <a:r>
              <a:rPr lang="ko-KR" altLang="en-US" dirty="0" err="1"/>
              <a:t>Accuracy</a:t>
            </a:r>
            <a:r>
              <a:rPr lang="ko-KR" altLang="en-US" dirty="0"/>
              <a:t>: 98.94%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A4C1BA-D8CC-3F88-94AB-19042B75E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93" y="1757853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32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914388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4C880-28CC-E82B-E100-A00A22583021}"/>
              </a:ext>
            </a:extLst>
          </p:cNvPr>
          <p:cNvSpPr txBox="1"/>
          <p:nvPr/>
        </p:nvSpPr>
        <p:spPr>
          <a:xfrm>
            <a:off x="5340350" y="2431324"/>
            <a:ext cx="6479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과정에서 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레이어와 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 두 레이어의 출력이 각각 시각화 실습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FE487C-7EEC-0FCD-CB62-567A3C13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28" y="1426614"/>
            <a:ext cx="4557059" cy="5256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377804-F089-61FA-D3D3-B9629AE501AA}"/>
              </a:ext>
            </a:extLst>
          </p:cNvPr>
          <p:cNvSpPr txBox="1"/>
          <p:nvPr/>
        </p:nvSpPr>
        <p:spPr>
          <a:xfrm>
            <a:off x="5518150" y="3610591"/>
            <a:ext cx="61242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첫 번째 </a:t>
            </a:r>
            <a:r>
              <a:rPr lang="ko-KR" altLang="en-US" dirty="0" err="1"/>
              <a:t>합성곱</a:t>
            </a:r>
            <a:r>
              <a:rPr lang="ko-KR" altLang="en-US" dirty="0"/>
              <a:t> 레이어의 출력을 conv1_output 변수에 저장하고,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 </a:t>
            </a:r>
            <a:r>
              <a:rPr lang="ko-KR" altLang="en-US" dirty="0" err="1"/>
              <a:t>합성곱</a:t>
            </a:r>
            <a:r>
              <a:rPr lang="ko-KR" altLang="en-US" dirty="0"/>
              <a:t> 레이어의 출력을 conv2_output 변수에 저장합니다. 이렇게 저장한 출력을 </a:t>
            </a:r>
            <a:r>
              <a:rPr lang="ko-KR" altLang="en-US" dirty="0" err="1"/>
              <a:t>시각화하여</a:t>
            </a:r>
            <a:r>
              <a:rPr lang="ko-KR" altLang="en-US" dirty="0"/>
              <a:t> 각 </a:t>
            </a:r>
            <a:r>
              <a:rPr lang="ko-KR" altLang="en-US" dirty="0" err="1"/>
              <a:t>에포크마다</a:t>
            </a:r>
            <a:r>
              <a:rPr lang="ko-KR" altLang="en-US" dirty="0"/>
              <a:t> 어떤 특징을 추출하는지 확인할 수 있습니다.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843855-C751-5952-7799-6FD4D0FF1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97" y="2309082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59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914388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C666F-9006-168B-35E0-85747FB5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74" y="1364368"/>
            <a:ext cx="7105826" cy="53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50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914388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0E72E-14FB-81E6-40E4-1147E27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55" y="1392943"/>
            <a:ext cx="6670322" cy="51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73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914388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5EDEF0-A005-4AD7-6B2B-24BBB372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7" y="1667227"/>
            <a:ext cx="6620934" cy="4157840"/>
          </a:xfrm>
          <a:prstGeom prst="rect">
            <a:avLst/>
          </a:prstGeom>
        </p:spPr>
      </p:pic>
      <p:pic>
        <p:nvPicPr>
          <p:cNvPr id="7" name="그림 6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0621C64-161C-3DAF-E9B3-2E3847F11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5" b="50000"/>
          <a:stretch/>
        </p:blipFill>
        <p:spPr>
          <a:xfrm>
            <a:off x="8008457" y="1283720"/>
            <a:ext cx="2911974" cy="2758713"/>
          </a:xfrm>
          <a:prstGeom prst="rect">
            <a:avLst/>
          </a:prstGeom>
        </p:spPr>
      </p:pic>
      <p:pic>
        <p:nvPicPr>
          <p:cNvPr id="9" name="그림 8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C2E975-D13D-7006-5D89-5D3A71731D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7" r="32593" b="50000"/>
          <a:stretch/>
        </p:blipFill>
        <p:spPr>
          <a:xfrm>
            <a:off x="8299845" y="4020256"/>
            <a:ext cx="2729400" cy="2739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3EBC49-06BC-A29F-0781-4096CA595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43" y="2105882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50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914388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7" name="그림 6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0621C64-161C-3DAF-E9B3-2E3847F11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5" b="50000"/>
          <a:stretch/>
        </p:blipFill>
        <p:spPr>
          <a:xfrm>
            <a:off x="1172087" y="1487399"/>
            <a:ext cx="2568351" cy="2433175"/>
          </a:xfrm>
          <a:prstGeom prst="rect">
            <a:avLst/>
          </a:prstGeom>
        </p:spPr>
      </p:pic>
      <p:pic>
        <p:nvPicPr>
          <p:cNvPr id="9" name="그림 8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C2E975-D13D-7006-5D89-5D3A71731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7" r="32593" b="50000"/>
          <a:stretch/>
        </p:blipFill>
        <p:spPr>
          <a:xfrm>
            <a:off x="1264989" y="3920574"/>
            <a:ext cx="2382548" cy="2391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3EBC49-06BC-A29F-0781-4096CA59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40" y="3475167"/>
            <a:ext cx="890814" cy="890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CB30E-4220-2875-5342-C6E167620D2E}"/>
              </a:ext>
            </a:extLst>
          </p:cNvPr>
          <p:cNvSpPr txBox="1"/>
          <p:nvPr/>
        </p:nvSpPr>
        <p:spPr>
          <a:xfrm>
            <a:off x="4909957" y="2703986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이미지의 밝은 영역은 해당 필터가 입력 이미지에서 감지하고자 하는 패턴이나 특징이 있는 부분을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영역은 빨간색 또는 밝은 따뜻한 색으로 나타날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99A09-BED1-2B51-83B3-149933570454}"/>
              </a:ext>
            </a:extLst>
          </p:cNvPr>
          <p:cNvSpPr txBox="1"/>
          <p:nvPr/>
        </p:nvSpPr>
        <p:spPr>
          <a:xfrm>
            <a:off x="4909957" y="4104199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 이미지의 어두운 영역은 해당 필터가 입력 이미지에서 감지하고자 하는 패턴이나 특징이 부족한 부분을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영역은 파란색 또는 어두운 차가운 색으로 나타날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78D1B-D3B5-7EB1-A06E-05F47DD17C11}"/>
              </a:ext>
            </a:extLst>
          </p:cNvPr>
          <p:cNvSpPr txBox="1"/>
          <p:nvPr/>
        </p:nvSpPr>
        <p:spPr>
          <a:xfrm>
            <a:off x="370119" y="6211669"/>
            <a:ext cx="11451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가중치 이미지를 통해 모델이 어떤 종류의 패턴이나 특징을 감지하려고 하는지를 파악할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6652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104897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C7A80A-0C39-A545-3335-37409F8E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2" y="1687336"/>
            <a:ext cx="5962650" cy="3257550"/>
          </a:xfrm>
          <a:prstGeom prst="rect">
            <a:avLst/>
          </a:prstGeom>
        </p:spPr>
      </p:pic>
      <p:pic>
        <p:nvPicPr>
          <p:cNvPr id="14" name="그림 13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74244D7-4A58-5BB8-3D16-0EFB0BF2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1481" r="947" b="52264"/>
          <a:stretch/>
        </p:blipFill>
        <p:spPr>
          <a:xfrm>
            <a:off x="7281334" y="1418304"/>
            <a:ext cx="2390775" cy="2373880"/>
          </a:xfrm>
          <a:prstGeom prst="rect">
            <a:avLst/>
          </a:prstGeom>
        </p:spPr>
      </p:pic>
      <p:pic>
        <p:nvPicPr>
          <p:cNvPr id="16" name="그림 15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8163A4B-0036-A5FE-E2EF-3F94939958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51029" r="65720" b="5596"/>
          <a:stretch/>
        </p:blipFill>
        <p:spPr>
          <a:xfrm>
            <a:off x="7281333" y="3950227"/>
            <a:ext cx="2390775" cy="21950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2905D5-A615-8BA9-FE90-8027789A4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50" y="3059413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8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104897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14" name="그림 13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74244D7-4A58-5BB8-3D16-0EFB0BF21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1481" r="947" b="52264"/>
          <a:stretch/>
        </p:blipFill>
        <p:spPr>
          <a:xfrm>
            <a:off x="366533" y="1731943"/>
            <a:ext cx="4256219" cy="4226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B23D6-DBBB-26A6-A60F-92CCE700C0A8}"/>
              </a:ext>
            </a:extLst>
          </p:cNvPr>
          <p:cNvSpPr txBox="1"/>
          <p:nvPr/>
        </p:nvSpPr>
        <p:spPr>
          <a:xfrm>
            <a:off x="5247920" y="1731943"/>
            <a:ext cx="61242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색상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'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coolwarm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으로 설정되어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양수 값은 빨간색에 가까운 따뜻한 색으로 표시되고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음수 값은 파란색에 가까운 차가운 색으로 표시됩니다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출력 이미지의 각 픽셀은 해당 위치에서의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활성화 값을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색의 픽셀은 높은 활성화 값을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색의 픽셀은 낮은 활성화 값을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이 시각화를 통해 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레이어가 입력 이미지에서 어떤 특징을 감지하는지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영역은 해당 위치에서의 특징이 감지되었음을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영역은 특징이 감지되지 않았음을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모델이 입력 이미지의 어떤 부분에 주목하고 있는지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898B90-9713-323B-F3CB-0B82D3568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29" y="3319883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04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104897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898B90-9713-323B-F3CB-0B82D356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29" y="3237974"/>
            <a:ext cx="890814" cy="890814"/>
          </a:xfrm>
          <a:prstGeom prst="rect">
            <a:avLst/>
          </a:prstGeom>
        </p:spPr>
      </p:pic>
      <p:pic>
        <p:nvPicPr>
          <p:cNvPr id="2" name="그림 1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F4DD0A5-884A-56C8-2DDF-5AC7CD55B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51029" r="65720" b="5596"/>
          <a:stretch/>
        </p:blipFill>
        <p:spPr>
          <a:xfrm>
            <a:off x="276577" y="1615445"/>
            <a:ext cx="4431921" cy="4069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2B5C1-5E52-E6DC-5B32-915452E9569C}"/>
              </a:ext>
            </a:extLst>
          </p:cNvPr>
          <p:cNvSpPr txBox="1"/>
          <p:nvPr/>
        </p:nvSpPr>
        <p:spPr>
          <a:xfrm>
            <a:off x="5482343" y="1615445"/>
            <a:ext cx="61242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색상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'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coolwarm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으로 설정되어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양수 값은 빨간색에 가까운 따뜻한 색으로 표시되고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음수 값은 파란색에 가까운 차가운 색으로 표시됩니다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출력 이미지의 각 픽셀은 해당 위치에서의 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활성화 값을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색의 픽셀은 높은 활성화 값을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색의 픽셀은 낮은 활성화 값을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이 시각화를 통해 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레이어가 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출력으로부터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어떤 특징을 추출하는지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밝은 영역은 해당 위치에서의 특징이 추출되었음을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어두운 영역은 특징이 추출되지 않았음을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309E7-EC1D-E4C7-2D14-E107A9D089EA}"/>
              </a:ext>
            </a:extLst>
          </p:cNvPr>
          <p:cNvSpPr txBox="1"/>
          <p:nvPr/>
        </p:nvSpPr>
        <p:spPr>
          <a:xfrm>
            <a:off x="476953" y="5948458"/>
            <a:ext cx="10845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위의 시각화를 통해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신경망이 입력 이미지를 어떻게 처리하고 특징을 추출하는지 시각적으로 이해할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70290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35025-FF2E-8E7B-45A0-BDF41DE2BCFB}"/>
              </a:ext>
            </a:extLst>
          </p:cNvPr>
          <p:cNvSpPr txBox="1"/>
          <p:nvPr/>
        </p:nvSpPr>
        <p:spPr>
          <a:xfrm>
            <a:off x="276577" y="1048972"/>
            <a:ext cx="994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92929"/>
                </a:solidFill>
                <a:latin typeface="맑은 고딕"/>
              </a:rPr>
              <a:t>PyTorch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를 활용한 간단한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CNN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모델 구현 </a:t>
            </a:r>
            <a:r>
              <a:rPr lang="en-US" altLang="ko-KR" b="1" dirty="0">
                <a:solidFill>
                  <a:srgbClr val="292929"/>
                </a:solidFill>
                <a:latin typeface="맑은 고딕"/>
              </a:rPr>
              <a:t>- MNIST </a:t>
            </a:r>
            <a:r>
              <a:rPr lang="ko-KR" altLang="en-US" b="1" dirty="0">
                <a:solidFill>
                  <a:srgbClr val="292929"/>
                </a:solidFill>
                <a:latin typeface="맑은 고딕"/>
              </a:rPr>
              <a:t>데이터셋을 사용하여 모델 학습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C86D7-63F0-69E0-3000-EF12D29A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20" y="3215393"/>
            <a:ext cx="4305300" cy="1685925"/>
          </a:xfrm>
          <a:prstGeom prst="rect">
            <a:avLst/>
          </a:prstGeom>
        </p:spPr>
      </p:pic>
      <p:pic>
        <p:nvPicPr>
          <p:cNvPr id="10" name="그림 9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F8D19EF-4D4A-8D7D-C904-2239E56DF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7" t="48560" r="33210" b="1893"/>
          <a:stretch/>
        </p:blipFill>
        <p:spPr>
          <a:xfrm>
            <a:off x="6457245" y="1521446"/>
            <a:ext cx="4955822" cy="5073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D67822-C3C9-4B1C-9D31-BA3244A3E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75" y="3468511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D137A7-35DE-BF48-C06F-9FCF639B1461}"/>
              </a:ext>
            </a:extLst>
          </p:cNvPr>
          <p:cNvSpPr txBox="1"/>
          <p:nvPr/>
        </p:nvSpPr>
        <p:spPr>
          <a:xfrm>
            <a:off x="342880" y="133414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DNN </a:t>
            </a:r>
            <a:r>
              <a:rPr kumimoji="1" lang="ko-KR" altLang="en-US" dirty="0"/>
              <a:t>기원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FCEEF-934D-47D2-BE1C-2273931E82F8}"/>
              </a:ext>
            </a:extLst>
          </p:cNvPr>
          <p:cNvSpPr txBox="1"/>
          <p:nvPr/>
        </p:nvSpPr>
        <p:spPr>
          <a:xfrm>
            <a:off x="702732" y="1863845"/>
            <a:ext cx="10992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Deep Neural Network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약자로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깊은 신경망을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기원은 인공신경망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(ANN)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밀접하게 연관되어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5A809-A290-F21F-C638-69E58BA0F683}"/>
              </a:ext>
            </a:extLst>
          </p:cNvPr>
          <p:cNvSpPr txBox="1"/>
          <p:nvPr/>
        </p:nvSpPr>
        <p:spPr>
          <a:xfrm>
            <a:off x="702732" y="2670540"/>
            <a:ext cx="10992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인공신경망은 뇌의 신경 세포인 뉴런의 동작 원리를 모방하여 만들어진 수학적 모델입니다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초기의 인공신경망은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입력층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은닉층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출력층으로 구성되는 단순한 구조를 가졌습니다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그러나 이런 단순한 구조의 신경망은 복잡한 문제를 해결하는 데 제한이 있었습니다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879B-8C71-191E-3C52-FEF8886BC31D}"/>
              </a:ext>
            </a:extLst>
          </p:cNvPr>
          <p:cNvSpPr txBox="1"/>
          <p:nvPr/>
        </p:nvSpPr>
        <p:spPr>
          <a:xfrm>
            <a:off x="702731" y="3754234"/>
            <a:ext cx="10992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이러한 인공신경망의 한계를 극복하기 위해 제안된 개념입니다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많은 수의 은닉층을 가진 깊은 구조의 신경망을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은닉층을 깊게 쌓음으로써 모델은 더 복잡한 함수를 학습할 수 있게 되었습니다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다양한 데이터 특징과 추상적인 표현을 효과적으로 학습할 수 있게 해줍니다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50FEE-4B99-C544-BE36-519705D80479}"/>
              </a:ext>
            </a:extLst>
          </p:cNvPr>
          <p:cNvSpPr txBox="1"/>
          <p:nvPr/>
        </p:nvSpPr>
        <p:spPr>
          <a:xfrm>
            <a:off x="702730" y="4837928"/>
            <a:ext cx="10992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2006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Geoffrey Hinton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그의 연구진에 의해 소개되었으며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이미지 인식과 음성 인식 등의 분야에서 많은 발전을 이루었습니다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딥러닝의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핵심 요소로 인식되며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분야에서 큰 성과를 이끌어내고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기반으로 한 다양한 신경망 구조와 알고리즘이 개발되었으며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현재의 딥러닝 기술과 발전에 큰 영향을 주었습니다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8632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B97BF-54B8-4FC3-8CCC-F55B8C72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" y="0"/>
            <a:ext cx="12178127" cy="6857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330E77-874C-4897-BE41-4E9ED7B27A7A}"/>
              </a:ext>
            </a:extLst>
          </p:cNvPr>
          <p:cNvSpPr/>
          <p:nvPr/>
        </p:nvSpPr>
        <p:spPr>
          <a:xfrm>
            <a:off x="0" y="0"/>
            <a:ext cx="12178128" cy="6858000"/>
          </a:xfrm>
          <a:prstGeom prst="rect">
            <a:avLst/>
          </a:prstGeom>
          <a:gradFill>
            <a:gsLst>
              <a:gs pos="0">
                <a:schemeClr val="tx1">
                  <a:alpha val="96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48906E-6FEC-46FF-954E-2C964A805B14}"/>
              </a:ext>
            </a:extLst>
          </p:cNvPr>
          <p:cNvSpPr/>
          <p:nvPr/>
        </p:nvSpPr>
        <p:spPr>
          <a:xfrm>
            <a:off x="4394754" y="2822192"/>
            <a:ext cx="36947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829544">
              <a:defRPr/>
            </a:pPr>
            <a:r>
              <a:rPr lang="ko-KR" altLang="en-US" sz="5400" b="1" spc="-13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b="1" spc="-13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6305E-5635-4350-9654-1623181E82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0" b="29757"/>
          <a:stretch/>
        </p:blipFill>
        <p:spPr>
          <a:xfrm>
            <a:off x="3229583" y="2308497"/>
            <a:ext cx="5314342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D137A7-35DE-BF48-C06F-9FCF639B1461}"/>
              </a:ext>
            </a:extLst>
          </p:cNvPr>
          <p:cNvSpPr txBox="1"/>
          <p:nvPr/>
        </p:nvSpPr>
        <p:spPr>
          <a:xfrm>
            <a:off x="286436" y="149219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DNN </a:t>
            </a:r>
            <a:r>
              <a:rPr kumimoji="1" lang="ko-KR" altLang="en-US" dirty="0"/>
              <a:t>기원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420511" y="1945901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볼츠만 머신</a:t>
            </a:r>
            <a:r>
              <a:rPr lang="en-US" altLang="ko-KR" dirty="0"/>
              <a:t>(</a:t>
            </a:r>
            <a:r>
              <a:rPr lang="ko-KR" altLang="en-US" dirty="0" err="1"/>
              <a:t>restricted</a:t>
            </a:r>
            <a:r>
              <a:rPr lang="ko-KR" altLang="en-US" dirty="0"/>
              <a:t> </a:t>
            </a:r>
            <a:r>
              <a:rPr lang="ko-KR" altLang="en-US" dirty="0" err="1"/>
              <a:t>Boltzmann</a:t>
            </a:r>
            <a:r>
              <a:rPr lang="ko-KR" altLang="en-US" dirty="0"/>
              <a:t> </a:t>
            </a:r>
            <a:r>
              <a:rPr lang="ko-KR" altLang="en-US" dirty="0" err="1"/>
              <a:t>machine</a:t>
            </a:r>
            <a:r>
              <a:rPr lang="en-US" altLang="ko-KR" dirty="0"/>
              <a:t>) </a:t>
            </a:r>
            <a:r>
              <a:rPr lang="ko-KR" altLang="en-US" dirty="0"/>
              <a:t>소개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3214D-7EA2-CC38-0BDA-679007CD7A70}"/>
              </a:ext>
            </a:extLst>
          </p:cNvPr>
          <p:cNvSpPr txBox="1"/>
          <p:nvPr/>
        </p:nvSpPr>
        <p:spPr>
          <a:xfrm>
            <a:off x="502201" y="2399609"/>
            <a:ext cx="11074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Restricted Boltzmann Machines(RBM)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제한된 볼츠만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머신이라는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뜻이다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Generative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이라고도 부른다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일반적으로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DNN, CNN, LSTM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등과 같은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Deterministic Model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과는 다른 방식의 접근 방법이다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우리가 일반적으로 사용하는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Deterministic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loss 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지표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활용해 오차를 줄이는 것을 목표로 하지만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,Generative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경우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확률밀도함수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(probability density function; pdf)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모델링하는 것을 목표로 삼는다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64731-C99D-8C29-DE80-6B052021475E}"/>
              </a:ext>
            </a:extLst>
          </p:cNvPr>
          <p:cNvSpPr txBox="1"/>
          <p:nvPr/>
        </p:nvSpPr>
        <p:spPr>
          <a:xfrm>
            <a:off x="502200" y="3684314"/>
            <a:ext cx="11074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이미지를 예로 들면 이미지를 생성할 때 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입 등의 다양한 부분을 생성한다고 가정하자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그렇다면 눈의 모양은 동그라미일수록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확률값이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높을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만약 눈의 모양이 별표라면 가장 낮은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확률값을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가질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이렇게 여러 사건들의 확률이 가장 높은 방향으로 접근해 생성하는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A6973-B94C-0794-FC2B-1443069E0CF9}"/>
              </a:ext>
            </a:extLst>
          </p:cNvPr>
          <p:cNvSpPr txBox="1"/>
          <p:nvPr/>
        </p:nvSpPr>
        <p:spPr>
          <a:xfrm>
            <a:off x="502200" y="4666232"/>
            <a:ext cx="1107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이와 같은 모델이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Generative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Explicit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implicit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나뉘는데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앞에서 언급한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경우 단순히 이미지 생성에만 관여하는 모델을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implicit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이라고 지칭하며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어떤 이미지가 들어왔을 때 기존의 이미지와 얼마나 유사한가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확률값을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출력해내는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annomaly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같은 행위를 하는 모델은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Explicit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이라고 부른다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58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44649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Shape 42">
            <a:extLst>
              <a:ext uri="{FF2B5EF4-FFF2-40B4-BE49-F238E27FC236}">
                <a16:creationId xmlns:a16="http://schemas.microsoft.com/office/drawing/2014/main" id="{DE222275-1019-481F-83E8-C6561D3D68E9}"/>
              </a:ext>
            </a:extLst>
          </p:cNvPr>
          <p:cNvSpPr/>
          <p:nvPr/>
        </p:nvSpPr>
        <p:spPr>
          <a:xfrm>
            <a:off x="3075614" y="1980015"/>
            <a:ext cx="1774095" cy="240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1475" rIns="41475">
            <a:spAutoFit/>
          </a:bodyPr>
          <a:lstStyle/>
          <a:p>
            <a:pPr defTabSz="414772" latinLnBrk="0">
              <a:defRPr/>
            </a:pPr>
            <a:r>
              <a:rPr lang="en-US" altLang="ko-KR" sz="15060" spc="-272" dirty="0">
                <a:solidFill>
                  <a:prstClr val="white">
                    <a:alpha val="70000"/>
                  </a:prstClr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01</a:t>
            </a:r>
            <a:endParaRPr sz="15060" spc="-272" dirty="0">
              <a:solidFill>
                <a:prstClr val="white">
                  <a:alpha val="70000"/>
                </a:prstClr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8F7AB-F754-4D24-97B6-0A0F39D0D2DF}"/>
              </a:ext>
            </a:extLst>
          </p:cNvPr>
          <p:cNvSpPr txBox="1"/>
          <p:nvPr/>
        </p:nvSpPr>
        <p:spPr>
          <a:xfrm>
            <a:off x="6467308" y="2761009"/>
            <a:ext cx="5492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Basics CNN</a:t>
            </a: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3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386645" y="1705692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 err="1">
                <a:effectLst/>
                <a:latin typeface="Noto Sans KR"/>
              </a:rPr>
              <a:t>마르코프</a:t>
            </a:r>
            <a:r>
              <a:rPr lang="ko-KR" altLang="en-US" b="1" i="0" dirty="0">
                <a:effectLst/>
                <a:latin typeface="Noto Sans KR"/>
              </a:rPr>
              <a:t> 모델</a:t>
            </a:r>
            <a:r>
              <a:rPr lang="en-US" altLang="ko-KR" b="1" i="0" dirty="0">
                <a:effectLst/>
                <a:latin typeface="Noto Sans KR"/>
              </a:rPr>
              <a:t>(Markov Model) </a:t>
            </a:r>
            <a:r>
              <a:rPr lang="ko-KR" altLang="en-US" b="1" i="0" dirty="0">
                <a:effectLst/>
                <a:latin typeface="Noto Sans KR"/>
              </a:rPr>
              <a:t>소개 </a:t>
            </a:r>
            <a:r>
              <a:rPr lang="en-US" altLang="ko-KR" b="1" i="0" dirty="0">
                <a:effectLst/>
                <a:latin typeface="Noto Sans KR"/>
              </a:rPr>
              <a:t>– RBM </a:t>
            </a:r>
            <a:r>
              <a:rPr lang="ko-KR" altLang="en-US" b="1" i="0" dirty="0">
                <a:effectLst/>
                <a:latin typeface="Noto Sans KR"/>
              </a:rPr>
              <a:t>소개 하기전에 알아 야하는 모델 </a:t>
            </a:r>
            <a:endParaRPr lang="ko-KR" altLang="en-US" b="0" i="0" dirty="0">
              <a:effectLst/>
              <a:latin typeface="Noto Sans KR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F529896-51A2-D92F-EA32-A4A7B1D9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5" y="2369630"/>
            <a:ext cx="5019200" cy="334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9739D-F6A5-520F-6274-B19E611E3C70}"/>
              </a:ext>
            </a:extLst>
          </p:cNvPr>
          <p:cNvSpPr txBox="1"/>
          <p:nvPr/>
        </p:nvSpPr>
        <p:spPr>
          <a:xfrm>
            <a:off x="5590823" y="2541227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마르코프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(Markov Model)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상태 변화의 확률적인 모델링에 사용되는 확률적 그래픽 모델입니다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마르코프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모델은 현재 상태가 과거의 유한한 일련의 상태에만 의존한다는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마르코프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속성을 따릅니다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마르코프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체인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이라고도 불리는 시간적인 의존성을 가지는 확률 모델입니다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4C8C1-2633-4B63-3A19-054288F3DDB8}"/>
              </a:ext>
            </a:extLst>
          </p:cNvPr>
          <p:cNvSpPr txBox="1"/>
          <p:nvPr/>
        </p:nvSpPr>
        <p:spPr>
          <a:xfrm>
            <a:off x="5590823" y="4238435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상태와 상태 간의 전이 확률을 표현하는 전이 행렬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(transition matrix)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전이 행렬은 현재 상태에서 다음 상태로 전이할 확률을 표현하는 확률 행렬입니다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확률 행렬을 사용하여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마르코프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모델은 현재 상태의 확률 분포를 예측하고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다음 상태의 예측을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1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67267" y="1705692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볼츠만 머신</a:t>
            </a:r>
            <a:r>
              <a:rPr lang="en-US" altLang="ko-KR" b="1" i="0" dirty="0">
                <a:effectLst/>
                <a:latin typeface="Noto Sans KR"/>
              </a:rPr>
              <a:t>(Boltzmann Machine, BM)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BBDD30D-3964-C0EC-0971-090C279E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9" y="2686836"/>
            <a:ext cx="4334805" cy="27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69BA2-0EBF-C288-6161-B7194BFDF70A}"/>
              </a:ext>
            </a:extLst>
          </p:cNvPr>
          <p:cNvSpPr txBox="1"/>
          <p:nvPr/>
        </p:nvSpPr>
        <p:spPr>
          <a:xfrm>
            <a:off x="4574821" y="2269147"/>
            <a:ext cx="6815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마르코프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모델의 일종인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볼츠만 머신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(Boltzmann Machine)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AD31-720D-485A-214C-47115A351598}"/>
              </a:ext>
            </a:extLst>
          </p:cNvPr>
          <p:cNvSpPr txBox="1"/>
          <p:nvPr/>
        </p:nvSpPr>
        <p:spPr>
          <a:xfrm>
            <a:off x="4574820" y="2788626"/>
            <a:ext cx="7267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가정은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"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우리가 보고 있는 것들 외 보이지 않는 요소들까지 잘 포함시켜 학습할 수 있다면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확률 분포를 보다 정확하게 알 수 있지 않을까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?"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라는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14B11-D911-5AB7-789E-CAC170ABF0C7}"/>
              </a:ext>
            </a:extLst>
          </p:cNvPr>
          <p:cNvSpPr txBox="1"/>
          <p:nvPr/>
        </p:nvSpPr>
        <p:spPr>
          <a:xfrm>
            <a:off x="4574819" y="4121842"/>
            <a:ext cx="72672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hidden node(unit)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visible node(unit)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구성되어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hidden node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경우 우리가 보지 못하는 어떠한 특성의 존재를 의미하고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visible node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우리가 볼 수 있는 특성을 의미한다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각각의 에지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(edge)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서로의 연결성을 의미한다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모델을 학습할 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hidden node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까지 학습할 수 있다면 보다 정확한 확률분포를 학습할 수 있다는 것을 전제로 한다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BB96D-7FCF-A910-5FCF-78299C742F74}"/>
              </a:ext>
            </a:extLst>
          </p:cNvPr>
          <p:cNvSpPr txBox="1"/>
          <p:nvPr/>
        </p:nvSpPr>
        <p:spPr>
          <a:xfrm>
            <a:off x="4574819" y="386210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</a:t>
            </a:r>
            <a:endParaRPr lang="en-US" altLang="ko-KR" b="0" i="0" dirty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1666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67267" y="1705692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F24C622-0449-6244-90D2-FB33125C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3" y="2670880"/>
            <a:ext cx="4607606" cy="26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D1D67-B864-D347-CB8C-61C6D806CEA7}"/>
              </a:ext>
            </a:extLst>
          </p:cNvPr>
          <p:cNvSpPr txBox="1"/>
          <p:nvPr/>
        </p:nvSpPr>
        <p:spPr>
          <a:xfrm>
            <a:off x="5226755" y="2269147"/>
            <a:ext cx="6567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그렇다면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어떤 것일까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? 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심층 확률 모형을 구축하는 데 가장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흔이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사용되는 요소이며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관측 가능한 변수들로 이루어진 층 하나와 잠재변수들로 이루어진 층 하나를 담은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무향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확률 그래프 모형이다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여기서의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무향은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방향성이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없다라는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의미이다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경우에는 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unit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간 연결이 되어 있지만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visible unit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hidden unit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사이에만 연결이 존재하고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같은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Layer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끼리는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아무런 연결성이 없는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이분 그래프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(bipartite graph)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F2F45-013C-D0B2-68EB-D0708F2A0A28}"/>
              </a:ext>
            </a:extLst>
          </p:cNvPr>
          <p:cNvSpPr txBox="1"/>
          <p:nvPr/>
        </p:nvSpPr>
        <p:spPr>
          <a:xfrm>
            <a:off x="5226755" y="4494595"/>
            <a:ext cx="61242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Layer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간 내부적 연결이 없어진 것은 사건 간 독립성을 가정함으로써 확률분포의 결합을 쉽게 표현하기 위해서이다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또한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visible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hidden layer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만을 연결함으로써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visible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주어졌을 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hidden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데이터를 계산할 수 있도록 하거나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 역도 가능하도록 하는 조건부 확률을 계산하기 위함이다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53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67267" y="1705692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351EB62-C1C5-7CF4-BE14-86CDA5CF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1" t="-1551" r="325" b="1551"/>
          <a:stretch/>
        </p:blipFill>
        <p:spPr bwMode="auto">
          <a:xfrm>
            <a:off x="567267" y="2269147"/>
            <a:ext cx="2664178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D864E-0F4C-C517-6B4D-D2A7320248EB}"/>
              </a:ext>
            </a:extLst>
          </p:cNvPr>
          <p:cNvSpPr txBox="1"/>
          <p:nvPr/>
        </p:nvSpPr>
        <p:spPr>
          <a:xfrm>
            <a:off x="3400777" y="2334096"/>
            <a:ext cx="83961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구성을 살펴보면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딥러닝의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구조와 매우 흡사한 모형을 가지고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모형만 흡사한 것이 아니라 실제로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Feed-Forward Neural Network(FFNN)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처럼 학습을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여기서는 노란색 부분인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visible unit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U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표기하고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초록색 부분인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hidden unit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 </a:t>
            </a:r>
            <a:r>
              <a:rPr lang="en-US" altLang="ko-KR" dirty="0"/>
              <a:t>ℎ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표기할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지금까지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구조에 대해서 살펴보았다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확률 분포를 학습하기 위해 만들어졌다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주어진 데이터를 제대로 학습했다면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sampling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통해 얻은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visible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데이터가 원래 데이터와 거의 같아야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0A05D-DD71-77AD-5B0E-738901B204F5}"/>
              </a:ext>
            </a:extLst>
          </p:cNvPr>
          <p:cNvSpPr txBox="1"/>
          <p:nvPr/>
        </p:nvSpPr>
        <p:spPr>
          <a:xfrm>
            <a:off x="3400777" y="4337477"/>
            <a:ext cx="8223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모델이 제대로 학습되었는지 확인을 하기 위해서는 여타 다른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Deterministic 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들과 동일하게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loss 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같은 하나의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지표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존재해야한다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RBM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에서는 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loss 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사용하며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현재 데이터들을 가지고 얻은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확률값이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최대가 되는 지점을 찾는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만약 학습이 제대로 잘 되었다면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Likelihood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최대가 될 것이다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57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402167" y="1299293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간단한 실습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BEB45-8A34-315B-CDBC-AD51F30E92FE}"/>
              </a:ext>
            </a:extLst>
          </p:cNvPr>
          <p:cNvSpPr txBox="1"/>
          <p:nvPr/>
        </p:nvSpPr>
        <p:spPr>
          <a:xfrm>
            <a:off x="650522" y="1862748"/>
            <a:ext cx="108909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PyTorch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구현하고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MNIST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데이터셋으로 훈련하는 예시입니다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코드에서는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클래스를 정의하고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순전파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forward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메서드에서 정의합니다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MNIST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데이터셋을 사용하여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모델을 훈련합니다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함수로는 이진 교차 엔트로피 손실 함수를 사용하고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옵티마이저로는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확률적 경사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하강법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(SGD)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주로 사전 훈련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(pre-training)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단계로 사용되는데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위의 코드는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단독 훈련을 보여주기 위한 예시이므로 사전 훈련의 전체적인 과정을 포함하고 있지는 않습니다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층의 가중치를 이미지로 저장하거나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과정에서 입력 데이터 및 재구성된 출력 데이터의 비교 이미지를 저장할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RBM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클래스의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forward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메서드 내에서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visible_prob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출력한 후 해당 이미지를 저장할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학습 중에 일부 입력 데이터와 그에 대응하는 재구성된 출력 데이터의 비교 이미지를 저장할 수도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37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22113" y="1254136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C740B-430D-7423-0F53-7C84834B85C4}"/>
              </a:ext>
            </a:extLst>
          </p:cNvPr>
          <p:cNvSpPr txBox="1"/>
          <p:nvPr/>
        </p:nvSpPr>
        <p:spPr>
          <a:xfrm>
            <a:off x="671535" y="1623468"/>
            <a:ext cx="108489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Visible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가시층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): 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입력으로 사용되는 데이터가 위치하는 층입니다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이미지의 픽셀 값이나 텍스트의 단어 등이 가시층에 위치합니다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Hidden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숨은층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): 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학습 과정에서 가시층과 상호작용하여 데이터의 특징을 학습하는 층입니다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가시층의 정보를 압축하고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추상적인 표현을 학습함으로써 데이터의 잠재적인 특성을 모델링합니다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가중치 행렬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(Weight Matrix):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가시층과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숨은층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사이의 연결 가중치를 나타내는 행렬입니다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행렬은 모델의 학습을 통해 조정되며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특징과 상호작용하여 특정 패턴을 학습하는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가시층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편향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(Visible Layer Bias):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가시층의 각 노드에 대한 편향 값을 나타내는 벡터입니다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편향 값은 해당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가시층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노드가 활성화되는 정도에 영향을 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숨은층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편향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(Hidden Layer Bias):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숨은층의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각 노드에 대한 편향 값을 나타내는 벡터입니다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편향 값은 해당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숨은층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노드가 활성화되는 정도에 영향을 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C76D5-E9A0-32AE-5251-BD5AD9E3C4DE}"/>
              </a:ext>
            </a:extLst>
          </p:cNvPr>
          <p:cNvSpPr txBox="1"/>
          <p:nvPr/>
        </p:nvSpPr>
        <p:spPr>
          <a:xfrm>
            <a:off x="311855" y="5665105"/>
            <a:ext cx="11568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가시층과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숨은층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사이의 연결 가중치와 두 층의 편향 값으로 구성되어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이들을 통해 입력 데이터의 특징을 추출하고 모델링합니다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과정에서는 이러한 구성 요소들이 업데이트되어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입력 데이터를 잘 모델링할 수 있도록 학습됩니다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9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67267" y="1593957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</a:t>
            </a:r>
            <a:r>
              <a:rPr lang="en-US" altLang="ko-KR" b="1" i="0" dirty="0">
                <a:effectLst/>
                <a:latin typeface="Noto Sans KR"/>
              </a:rPr>
              <a:t>– </a:t>
            </a:r>
            <a:r>
              <a:rPr lang="ko-KR" altLang="en-US" b="1" dirty="0">
                <a:latin typeface="Noto Sans KR"/>
              </a:rPr>
              <a:t>간단한 실습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E4455-04AE-1B71-65F5-A67CBC6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2157412"/>
            <a:ext cx="8477250" cy="2543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A600F-D8DC-E1C0-8729-75AB6493C1C1}"/>
              </a:ext>
            </a:extLst>
          </p:cNvPr>
          <p:cNvSpPr txBox="1"/>
          <p:nvPr/>
        </p:nvSpPr>
        <p:spPr>
          <a:xfrm>
            <a:off x="567267" y="4894710"/>
            <a:ext cx="11207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__</a:t>
            </a:r>
            <a:r>
              <a:rPr lang="ko-KR" altLang="en-US" dirty="0" err="1"/>
              <a:t>init</a:t>
            </a:r>
            <a:r>
              <a:rPr lang="ko-KR" altLang="en-US" dirty="0"/>
              <a:t>__ 메서드: RBM 클래스의 생성자로, </a:t>
            </a:r>
            <a:endParaRPr lang="en-US" altLang="ko-KR" dirty="0"/>
          </a:p>
          <a:p>
            <a:r>
              <a:rPr lang="ko-KR" altLang="en-US" dirty="0" err="1"/>
              <a:t>visible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크기 </a:t>
            </a:r>
            <a:r>
              <a:rPr lang="ko-KR" altLang="en-US" dirty="0" err="1"/>
              <a:t>visible_size와</a:t>
            </a:r>
            <a:r>
              <a:rPr lang="ko-KR" altLang="en-US" dirty="0"/>
              <a:t> 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크기 </a:t>
            </a:r>
            <a:r>
              <a:rPr lang="ko-KR" altLang="en-US" dirty="0" err="1"/>
              <a:t>hidden_size를</a:t>
            </a:r>
            <a:r>
              <a:rPr lang="ko-KR" altLang="en-US" dirty="0"/>
              <a:t> 매개변수로 받습니다. </a:t>
            </a:r>
            <a:endParaRPr lang="en-US" altLang="ko-KR" dirty="0"/>
          </a:p>
          <a:p>
            <a:r>
              <a:rPr lang="ko-KR" altLang="en-US" dirty="0"/>
              <a:t>가중치 행렬 </a:t>
            </a:r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visible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편향 </a:t>
            </a:r>
            <a:r>
              <a:rPr lang="ko-KR" altLang="en-US" dirty="0" err="1"/>
              <a:t>v_bias</a:t>
            </a:r>
            <a:r>
              <a:rPr lang="ko-KR" altLang="en-US" dirty="0"/>
              <a:t>, 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편향 </a:t>
            </a:r>
            <a:r>
              <a:rPr lang="ko-KR" altLang="en-US" dirty="0" err="1"/>
              <a:t>h_bias를</a:t>
            </a:r>
            <a:r>
              <a:rPr lang="ko-KR" altLang="en-US" dirty="0"/>
              <a:t> 정의하고 초기화합니다. </a:t>
            </a:r>
            <a:endParaRPr lang="en-US" altLang="ko-KR" dirty="0"/>
          </a:p>
          <a:p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v_bias</a:t>
            </a:r>
            <a:r>
              <a:rPr lang="ko-KR" altLang="en-US" dirty="0"/>
              <a:t>, </a:t>
            </a:r>
            <a:r>
              <a:rPr lang="ko-KR" altLang="en-US" dirty="0" err="1"/>
              <a:t>h_bias는</a:t>
            </a:r>
            <a:r>
              <a:rPr lang="ko-KR" altLang="en-US" dirty="0"/>
              <a:t> </a:t>
            </a:r>
            <a:r>
              <a:rPr lang="ko-KR" altLang="en-US" dirty="0" err="1"/>
              <a:t>nn.Parameter로</a:t>
            </a:r>
            <a:r>
              <a:rPr lang="ko-KR" altLang="en-US" dirty="0"/>
              <a:t> 선언되어 학습 가능한 파라미터로 사용됩니다.</a:t>
            </a:r>
          </a:p>
        </p:txBody>
      </p:sp>
    </p:spTree>
    <p:extLst>
      <p:ext uri="{BB962C8B-B14F-4D97-AF65-F5344CB8AC3E}">
        <p14:creationId xmlns:p14="http://schemas.microsoft.com/office/powerpoint/2010/main" val="58101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44689" y="1276714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</a:t>
            </a:r>
            <a:r>
              <a:rPr lang="en-US" altLang="ko-KR" b="1" i="0" dirty="0">
                <a:effectLst/>
                <a:latin typeface="Noto Sans KR"/>
              </a:rPr>
              <a:t>– </a:t>
            </a:r>
            <a:r>
              <a:rPr lang="ko-KR" altLang="en-US" b="1" dirty="0">
                <a:latin typeface="Noto Sans KR"/>
              </a:rPr>
              <a:t>간단한 실습</a:t>
            </a:r>
            <a:r>
              <a:rPr lang="ko-KR" altLang="en-US" b="1" i="0" dirty="0">
                <a:effectLst/>
                <a:latin typeface="Noto Sans KR"/>
              </a:rPr>
              <a:t> 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E4455-04AE-1B71-65F5-A67CBC6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1" y="1756246"/>
            <a:ext cx="8477250" cy="2543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31C689-CD6F-C3D5-84A5-04A935AAC17E}"/>
              </a:ext>
            </a:extLst>
          </p:cNvPr>
          <p:cNvSpPr txBox="1"/>
          <p:nvPr/>
        </p:nvSpPr>
        <p:spPr>
          <a:xfrm>
            <a:off x="544689" y="4409622"/>
            <a:ext cx="111618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forward</a:t>
            </a:r>
            <a:r>
              <a:rPr lang="ko-KR" altLang="en-US" dirty="0"/>
              <a:t> 메서드: </a:t>
            </a:r>
            <a:r>
              <a:rPr lang="ko-KR" altLang="en-US" dirty="0" err="1"/>
              <a:t>RBM의</a:t>
            </a:r>
            <a:r>
              <a:rPr lang="ko-KR" altLang="en-US" dirty="0"/>
              <a:t> </a:t>
            </a:r>
            <a:r>
              <a:rPr lang="ko-KR" altLang="en-US" dirty="0" err="1"/>
              <a:t>순전파</a:t>
            </a:r>
            <a:r>
              <a:rPr lang="ko-KR" altLang="en-US" dirty="0"/>
              <a:t> 연산을 정의합니다. 입력 </a:t>
            </a:r>
            <a:r>
              <a:rPr lang="ko-KR" altLang="en-US" dirty="0" err="1"/>
              <a:t>x와</a:t>
            </a:r>
            <a:r>
              <a:rPr lang="ko-KR" altLang="en-US" dirty="0"/>
              <a:t> 가중치 행렬 </a:t>
            </a:r>
            <a:r>
              <a:rPr lang="ko-KR" altLang="en-US" dirty="0" err="1"/>
              <a:t>W를</a:t>
            </a:r>
            <a:r>
              <a:rPr lang="ko-KR" altLang="en-US" dirty="0"/>
              <a:t> 행렬 곱하고 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편향 </a:t>
            </a:r>
            <a:r>
              <a:rPr lang="ko-KR" altLang="en-US" dirty="0" err="1"/>
              <a:t>h_bias를</a:t>
            </a:r>
            <a:r>
              <a:rPr lang="ko-KR" altLang="en-US" dirty="0"/>
              <a:t> 더한 후,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적용하여 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확률 값을 계산합니다. 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ko-KR" altLang="en-US" dirty="0" err="1"/>
              <a:t>hidden_state를</a:t>
            </a:r>
            <a:r>
              <a:rPr lang="ko-KR" altLang="en-US" dirty="0"/>
              <a:t> 베르누이 </a:t>
            </a:r>
            <a:r>
              <a:rPr lang="ko-KR" altLang="en-US" dirty="0" err="1"/>
              <a:t>샘플링하여</a:t>
            </a:r>
            <a:r>
              <a:rPr lang="ko-KR" altLang="en-US" dirty="0"/>
              <a:t> 이진(</a:t>
            </a:r>
            <a:r>
              <a:rPr lang="ko-KR" altLang="en-US" dirty="0" err="1"/>
              <a:t>hidden</a:t>
            </a:r>
            <a:r>
              <a:rPr lang="ko-KR" altLang="en-US" dirty="0"/>
              <a:t>) 상태를 얻습니다. 이진(</a:t>
            </a:r>
            <a:r>
              <a:rPr lang="ko-KR" altLang="en-US" dirty="0" err="1"/>
              <a:t>hidden</a:t>
            </a:r>
            <a:r>
              <a:rPr lang="ko-KR" altLang="en-US" dirty="0"/>
              <a:t>) 상태와 가중치 행렬 </a:t>
            </a:r>
            <a:r>
              <a:rPr lang="ko-KR" altLang="en-US" dirty="0" err="1"/>
              <a:t>W를</a:t>
            </a:r>
            <a:r>
              <a:rPr lang="ko-KR" altLang="en-US" dirty="0"/>
              <a:t> 전치하여 행렬 곱하고 </a:t>
            </a:r>
            <a:r>
              <a:rPr lang="ko-KR" altLang="en-US" dirty="0" err="1"/>
              <a:t>visible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편향 </a:t>
            </a:r>
            <a:r>
              <a:rPr lang="ko-KR" altLang="en-US" dirty="0" err="1"/>
              <a:t>v_bias를</a:t>
            </a:r>
            <a:r>
              <a:rPr lang="ko-KR" altLang="en-US" dirty="0"/>
              <a:t> 더한 후, 다시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적용하여 </a:t>
            </a:r>
            <a:r>
              <a:rPr lang="ko-KR" altLang="en-US" dirty="0" err="1"/>
              <a:t>visible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확률 값을 계산합니다. 최종적으로 </a:t>
            </a:r>
            <a:r>
              <a:rPr lang="ko-KR" altLang="en-US" dirty="0" err="1"/>
              <a:t>visible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확률 값을 </a:t>
            </a:r>
            <a:r>
              <a:rPr lang="ko-KR" altLang="en-US" dirty="0" err="1"/>
              <a:t>visible_prob</a:t>
            </a:r>
            <a:r>
              <a:rPr lang="ko-KR" altLang="en-US" dirty="0"/>
              <a:t>, 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layer의</a:t>
            </a:r>
            <a:r>
              <a:rPr lang="ko-KR" altLang="en-US" dirty="0"/>
              <a:t> 이진(</a:t>
            </a:r>
            <a:r>
              <a:rPr lang="ko-KR" altLang="en-US" dirty="0" err="1"/>
              <a:t>hidden</a:t>
            </a:r>
            <a:r>
              <a:rPr lang="ko-KR" altLang="en-US" dirty="0"/>
              <a:t>) 상태를 </a:t>
            </a:r>
            <a:r>
              <a:rPr lang="ko-KR" altLang="en-US" dirty="0" err="1"/>
              <a:t>hidden_state로</a:t>
            </a:r>
            <a:r>
              <a:rPr lang="ko-KR" altLang="en-US" dirty="0"/>
              <a:t> 반환합니다.</a:t>
            </a:r>
          </a:p>
        </p:txBody>
      </p:sp>
    </p:spTree>
    <p:extLst>
      <p:ext uri="{BB962C8B-B14F-4D97-AF65-F5344CB8AC3E}">
        <p14:creationId xmlns:p14="http://schemas.microsoft.com/office/powerpoint/2010/main" val="1130223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567267" y="1705692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 </a:t>
            </a:r>
            <a:r>
              <a:rPr lang="en-US" altLang="ko-KR" b="1" i="0" dirty="0">
                <a:effectLst/>
                <a:latin typeface="Noto Sans KR"/>
              </a:rPr>
              <a:t>- </a:t>
            </a:r>
            <a:r>
              <a:rPr lang="ko-KR" altLang="en-US" b="1" i="0" dirty="0">
                <a:effectLst/>
                <a:latin typeface="Noto Sans KR"/>
              </a:rPr>
              <a:t>간단한 실습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4022E9-7B13-17E8-53C5-D5A63EA0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42" y="2359459"/>
            <a:ext cx="11288916" cy="344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8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252570" y="1208981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</a:t>
            </a:r>
            <a:r>
              <a:rPr lang="en-US" altLang="ko-KR" b="1" dirty="0">
                <a:latin typeface="Noto Sans KR"/>
              </a:rPr>
              <a:t>– </a:t>
            </a:r>
            <a:r>
              <a:rPr lang="ko-KR" altLang="en-US" b="1" dirty="0">
                <a:latin typeface="Noto Sans KR"/>
              </a:rPr>
              <a:t>간단한 실습</a:t>
            </a:r>
            <a:r>
              <a:rPr lang="ko-KR" altLang="en-US" b="1" i="0" dirty="0">
                <a:effectLst/>
                <a:latin typeface="Noto Sans KR"/>
              </a:rPr>
              <a:t> 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E867F-B71C-4F08-AB00-291CD32F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0" y="1700052"/>
            <a:ext cx="6701386" cy="4420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F0476-65ED-441C-BCDC-C002856F8CF0}"/>
              </a:ext>
            </a:extLst>
          </p:cNvPr>
          <p:cNvSpPr txBox="1"/>
          <p:nvPr/>
        </p:nvSpPr>
        <p:spPr>
          <a:xfrm>
            <a:off x="7092245" y="1700052"/>
            <a:ext cx="49304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에포크마다</a:t>
            </a:r>
            <a:r>
              <a:rPr lang="ko-KR" altLang="en-US" dirty="0"/>
              <a:t> 가중치 이미지를 저장하고, 입력 이미지와 재구성된 출력 이미지를 비교하여 저장하는 예시입니다. </a:t>
            </a:r>
            <a:r>
              <a:rPr lang="ko-KR" altLang="en-US" dirty="0" err="1"/>
              <a:t>vutils.save_image</a:t>
            </a:r>
            <a:r>
              <a:rPr lang="ko-KR" altLang="en-US" dirty="0"/>
              <a:t> 함수를 사용하여 이미지를 저장하며, </a:t>
            </a:r>
            <a:r>
              <a:rPr lang="ko-KR" altLang="en-US" dirty="0" err="1"/>
              <a:t>normalize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 인자를 통해 이미지를 0-1 범위로 </a:t>
            </a:r>
            <a:r>
              <a:rPr lang="ko-KR" altLang="en-US" dirty="0" err="1"/>
              <a:t>정규화합니다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실행 시 매 </a:t>
            </a:r>
            <a:r>
              <a:rPr lang="ko-KR" altLang="en-US" dirty="0" err="1"/>
              <a:t>에포크마다</a:t>
            </a:r>
            <a:r>
              <a:rPr lang="ko-KR" altLang="en-US" dirty="0"/>
              <a:t> </a:t>
            </a:r>
            <a:r>
              <a:rPr lang="ko-KR" altLang="en-US" dirty="0" err="1"/>
              <a:t>weights_epoch_X.png와</a:t>
            </a:r>
            <a:r>
              <a:rPr lang="ko-KR" altLang="en-US" dirty="0"/>
              <a:t> reconstruction_epoch_X.png 파일이 생성되며, 가중치 이미지와 입력/출력 이미지의 비교를 확인할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168254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A7009-9CE5-2A19-0416-3A3B405B3CE4}"/>
              </a:ext>
            </a:extLst>
          </p:cNvPr>
          <p:cNvSpPr txBox="1"/>
          <p:nvPr/>
        </p:nvSpPr>
        <p:spPr>
          <a:xfrm>
            <a:off x="553135" y="1097081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들어가기 전에 딥러닝 히스토리 </a:t>
            </a:r>
            <a:endParaRPr kumimoji="1" lang="en-US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E44842-EB80-8A53-CB83-3750A6DE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6" y="1744485"/>
            <a:ext cx="97536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4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286436" y="1299292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</a:t>
            </a:r>
            <a:r>
              <a:rPr lang="en-US" altLang="ko-KR" b="1" i="0" dirty="0">
                <a:effectLst/>
                <a:latin typeface="Noto Sans KR"/>
              </a:rPr>
              <a:t>– </a:t>
            </a:r>
            <a:r>
              <a:rPr lang="ko-KR" altLang="en-US" b="1" i="0" dirty="0">
                <a:effectLst/>
                <a:latin typeface="Noto Sans KR"/>
              </a:rPr>
              <a:t>간단한 실습 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64F91-B83F-5291-0A09-2467AB80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03" y="1772436"/>
            <a:ext cx="1141589" cy="4538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C6EE0-4E3A-C1C0-0AE6-5A2E919C4D67}"/>
              </a:ext>
            </a:extLst>
          </p:cNvPr>
          <p:cNvSpPr txBox="1"/>
          <p:nvPr/>
        </p:nvSpPr>
        <p:spPr>
          <a:xfrm>
            <a:off x="2520552" y="2824352"/>
            <a:ext cx="91634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RBM 모델의 학습 과정에서 각 </a:t>
            </a:r>
            <a:r>
              <a:rPr lang="ko-KR" altLang="en-US" dirty="0" err="1"/>
              <a:t>은닉층</a:t>
            </a:r>
            <a:r>
              <a:rPr lang="ko-KR" altLang="en-US" dirty="0"/>
              <a:t> 뉴런과 </a:t>
            </a:r>
            <a:r>
              <a:rPr lang="ko-KR" altLang="en-US" dirty="0" err="1"/>
              <a:t>입력층</a:t>
            </a:r>
            <a:r>
              <a:rPr lang="ko-KR" altLang="en-US" dirty="0"/>
              <a:t> 뉴런 사이의 가중치를 시각화한 것입니다. </a:t>
            </a:r>
            <a:r>
              <a:rPr lang="ko-KR" altLang="en-US" dirty="0" err="1"/>
              <a:t>RBM은</a:t>
            </a:r>
            <a:r>
              <a:rPr lang="ko-KR" altLang="en-US" dirty="0"/>
              <a:t> 비지도 학습 방법으로 가중치를 학습하며, 이러한 가중치는 입력 데이터의 특징을 학습하는 데 사용됩니다.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학습된 가중치의 패턴이나 구조를 시각적으로 확인할 수 있습니다. 가중치가 어떻게 배치되어 있는지, 어떤 패턴이나 형태를 나타내는지 등을 확인할 수 있습니다.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671D1-3D2A-6A3B-BDD5-CC04F90779BA}"/>
              </a:ext>
            </a:extLst>
          </p:cNvPr>
          <p:cNvSpPr txBox="1"/>
          <p:nvPr/>
        </p:nvSpPr>
        <p:spPr>
          <a:xfrm>
            <a:off x="2271889" y="206182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weights_epoch_X.png </a:t>
            </a:r>
          </a:p>
        </p:txBody>
      </p:sp>
    </p:spTree>
    <p:extLst>
      <p:ext uri="{BB962C8B-B14F-4D97-AF65-F5344CB8AC3E}">
        <p14:creationId xmlns:p14="http://schemas.microsoft.com/office/powerpoint/2010/main" val="15140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342880" y="1326811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0" dirty="0">
                <a:effectLst/>
                <a:latin typeface="Noto Sans KR"/>
              </a:rPr>
              <a:t>제한된 볼츠만 머신</a:t>
            </a:r>
            <a:r>
              <a:rPr lang="en-US" altLang="ko-KR" b="1" i="0" dirty="0">
                <a:effectLst/>
                <a:latin typeface="Noto Sans KR"/>
              </a:rPr>
              <a:t>(Restricted Boltzmann Machine, RBM) </a:t>
            </a:r>
            <a:r>
              <a:rPr lang="ko-KR" altLang="en-US" b="1" i="0" dirty="0">
                <a:effectLst/>
                <a:latin typeface="Noto Sans KR"/>
              </a:rPr>
              <a:t> 구성 요소 </a:t>
            </a:r>
            <a:r>
              <a:rPr lang="en-US" altLang="ko-KR" b="1" i="0" dirty="0">
                <a:effectLst/>
                <a:latin typeface="Noto Sans KR"/>
              </a:rPr>
              <a:t>– </a:t>
            </a:r>
            <a:r>
              <a:rPr lang="ko-KR" altLang="en-US" b="1" i="0" dirty="0">
                <a:effectLst/>
                <a:latin typeface="Noto Sans KR"/>
              </a:rPr>
              <a:t>간단 실습 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76DCC-536C-46A8-F98F-55F62C57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51" y="2007304"/>
            <a:ext cx="7381581" cy="1932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3CD63-8CB0-5107-7365-016EC614D12F}"/>
              </a:ext>
            </a:extLst>
          </p:cNvPr>
          <p:cNvSpPr txBox="1"/>
          <p:nvPr/>
        </p:nvSpPr>
        <p:spPr>
          <a:xfrm>
            <a:off x="749651" y="4532788"/>
            <a:ext cx="10778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RBM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모델에 입력 데이터를 주고 출력층을 통해 재구성된 데이터를 생성한 결과를 시각화한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RBM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데이터를 인코딩하여 은닉층을 통과시킨 후 디코딩하여 재구성된 출력을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재구성은 입력 데이터의 특징을 반영하고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학습된 가중치에 따라 생성됩니다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45293-C90B-F616-A607-310F6B58A91F}"/>
              </a:ext>
            </a:extLst>
          </p:cNvPr>
          <p:cNvSpPr txBox="1"/>
          <p:nvPr/>
        </p:nvSpPr>
        <p:spPr>
          <a:xfrm>
            <a:off x="718254" y="5542405"/>
            <a:ext cx="111262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데이터와 해당 입력을 기반으로 재구성된 출력 데이터를 비교하여 얼마나 정확하게 입력을 재구성할 수 있는지를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재구성된 출력의 유사성을 시각적으로 판단할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학습 진행 상황을 평가하는 데 도움을 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5B607-F519-EE02-01C8-1E0E6A875568}"/>
              </a:ext>
            </a:extLst>
          </p:cNvPr>
          <p:cNvSpPr txBox="1"/>
          <p:nvPr/>
        </p:nvSpPr>
        <p:spPr>
          <a:xfrm>
            <a:off x="718254" y="406631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reconstruction_epoch_X.png</a:t>
            </a:r>
          </a:p>
        </p:txBody>
      </p:sp>
    </p:spTree>
    <p:extLst>
      <p:ext uri="{BB962C8B-B14F-4D97-AF65-F5344CB8AC3E}">
        <p14:creationId xmlns:p14="http://schemas.microsoft.com/office/powerpoint/2010/main" val="44424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309014" y="1722339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effectLst/>
                <a:latin typeface="Noto Sans KR"/>
              </a:rPr>
              <a:t>DNN </a:t>
            </a:r>
            <a:r>
              <a:rPr lang="ko-KR" altLang="en-US" b="0" i="0" dirty="0">
                <a:effectLst/>
                <a:latin typeface="Noto Sans KR"/>
              </a:rPr>
              <a:t>장점 소개 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E9B93-D8AF-FF40-2E96-E473E9079DA5}"/>
              </a:ext>
            </a:extLst>
          </p:cNvPr>
          <p:cNvSpPr txBox="1"/>
          <p:nvPr/>
        </p:nvSpPr>
        <p:spPr>
          <a:xfrm>
            <a:off x="691442" y="2230516"/>
            <a:ext cx="10924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표현 학습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(Representation Learning):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복잡한 데이터에서 유용한 표현을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다층 구조를 가지며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층은 점진적으로 더 추상적이고 의미 있는 특징을 학습합니다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데이터의 복잡한 구조와 패턴을 효과적으로 모델링할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5A14D-311A-4845-06BF-4C27DEF44D4A}"/>
              </a:ext>
            </a:extLst>
          </p:cNvPr>
          <p:cNvSpPr txBox="1"/>
          <p:nvPr/>
        </p:nvSpPr>
        <p:spPr>
          <a:xfrm>
            <a:off x="691441" y="3292691"/>
            <a:ext cx="10924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높은 성능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대규모 데이터셋에서 뛰어난 성능을 보이며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분야에서 다른 모델보다 우수한 결과를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많은 수의 가중치와 편향을 학습하여 표현력이 풍부하고 복잡한 함수를 근사할 수 있기 때문입니다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F1AEF-813A-A076-917A-3CA75A78A31A}"/>
              </a:ext>
            </a:extLst>
          </p:cNvPr>
          <p:cNvSpPr txBox="1"/>
          <p:nvPr/>
        </p:nvSpPr>
        <p:spPr>
          <a:xfrm>
            <a:off x="691440" y="4354866"/>
            <a:ext cx="11128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자동 특징 추출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데이터로부터 자동으로 특징을 추출할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전통적인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머신러닝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방법과 달리 사전에 특징을 수동으로 설계하거나 선택할 필요가 없다는 장점을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데이터로부터 특징을 추출하고 이를 통해 문제를 해결하는 데 필요한 패턴을 학습합니다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58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320302" y="1417539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effectLst/>
                <a:latin typeface="Noto Sans KR"/>
              </a:rPr>
              <a:t>DNN </a:t>
            </a:r>
            <a:r>
              <a:rPr lang="ko-KR" altLang="en-US" b="0" i="0" dirty="0">
                <a:effectLst/>
                <a:latin typeface="Noto Sans KR"/>
              </a:rPr>
              <a:t>장점 소개 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CFF2D-7DF6-1419-DEEB-B2BEE2DEBC3F}"/>
              </a:ext>
            </a:extLst>
          </p:cNvPr>
          <p:cNvSpPr txBox="1"/>
          <p:nvPr/>
        </p:nvSpPr>
        <p:spPr>
          <a:xfrm>
            <a:off x="702732" y="1981957"/>
            <a:ext cx="10992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전이 학습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(Transfer Learning):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전이 학습에 유리한 구조를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미리 학습된 모델의 일부 또는 전체를 다른 문제에 재사용할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적은 데이터로도 좋은 성능을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고차원 데이터의 추상적인 특징을 학습하기 때문에 가능한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63647-0F0D-DA71-8596-35C49EDDA54C}"/>
              </a:ext>
            </a:extLst>
          </p:cNvPr>
          <p:cNvSpPr txBox="1"/>
          <p:nvPr/>
        </p:nvSpPr>
        <p:spPr>
          <a:xfrm>
            <a:off x="702732" y="3124200"/>
            <a:ext cx="11173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병렬 처리와 하드웨어 가속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병렬 처리에 적합한 구조를 가지고 있어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고성능 컴퓨팅 시스템과 그래픽 처리 장치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(GPU)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등을 이용한 하드웨어 가속이 가능합니다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대용량 데이터 처리와 복잡한 모델 학습을 효율적으로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50EB95-7C7B-44EF-A2CB-408409C32EE5}"/>
              </a:ext>
            </a:extLst>
          </p:cNvPr>
          <p:cNvSpPr txBox="1"/>
          <p:nvPr/>
        </p:nvSpPr>
        <p:spPr>
          <a:xfrm>
            <a:off x="702732" y="4266443"/>
            <a:ext cx="11173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응용 분야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이미지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음성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자연어 처리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기계 번역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게임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AI,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의료 진단 등 다양한 응용 분야에서 널리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복잡한 문제를 해결하고 예측력을 향상시키는 데 매우 유용한 도구로 인정받고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E664E-A46C-16F3-A74D-227A8087A8EF}"/>
              </a:ext>
            </a:extLst>
          </p:cNvPr>
          <p:cNvSpPr txBox="1"/>
          <p:nvPr/>
        </p:nvSpPr>
        <p:spPr>
          <a:xfrm>
            <a:off x="510820" y="5408686"/>
            <a:ext cx="11184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장점들은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인기와 성공을 뒷받침하며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최근 몇 년간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딥러닝의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급속한 발전을 이끌었습니다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39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E131-F60F-A411-B6C8-723E26CEBCBA}"/>
              </a:ext>
            </a:extLst>
          </p:cNvPr>
          <p:cNvSpPr txBox="1"/>
          <p:nvPr/>
        </p:nvSpPr>
        <p:spPr>
          <a:xfrm>
            <a:off x="229992" y="1270783"/>
            <a:ext cx="877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effectLst/>
                <a:latin typeface="Noto Sans KR"/>
              </a:rPr>
              <a:t>DNN </a:t>
            </a:r>
            <a:r>
              <a:rPr lang="ko-KR" altLang="en-US" b="0" i="0" dirty="0">
                <a:effectLst/>
                <a:latin typeface="Noto Sans KR"/>
              </a:rPr>
              <a:t>한계 문제점 소개 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96A7F-CA4D-BAA5-2683-81E168B9A30E}"/>
              </a:ext>
            </a:extLst>
          </p:cNvPr>
          <p:cNvSpPr txBox="1"/>
          <p:nvPr/>
        </p:nvSpPr>
        <p:spPr>
          <a:xfrm>
            <a:off x="623712" y="1860813"/>
            <a:ext cx="1101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계산 자원과 시간 소요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많은 수의 가중치와 계산이 필요하므로 학습 및 추론 과정에서 상당한 계산 자원과 시간이 소요됩니다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대규모 모델 및 복잡한 구조의 경우에는 더 많은 자원이 필요할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6520B-E888-CCD3-7438-46334329C518}"/>
              </a:ext>
            </a:extLst>
          </p:cNvPr>
          <p:cNvSpPr txBox="1"/>
          <p:nvPr/>
        </p:nvSpPr>
        <p:spPr>
          <a:xfrm>
            <a:off x="623711" y="2682079"/>
            <a:ext cx="11015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문제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복잡한 모델 구조와 많은 수의 가중치를 가지므로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데이터에 과도하게 적합하여 새로운 데이터에 일반화되지 않을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해결하기 위해서는 규제 기법과 데이터의 다양성을 활용해야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1649C-FBEB-5B40-EE52-A18E848E2731}"/>
              </a:ext>
            </a:extLst>
          </p:cNvPr>
          <p:cNvSpPr txBox="1"/>
          <p:nvPr/>
        </p:nvSpPr>
        <p:spPr>
          <a:xfrm>
            <a:off x="623710" y="3780344"/>
            <a:ext cx="1101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해석 가능성의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복잡한 구조와 다층 연결로 이루어져 있어 해석 가능성이 낮습니다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가중치와 편향의 조합이 복잡한 패턴을 학습하므로 모델의 내부 동작을 이해하기 어려울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C90C-96DF-18F7-FA89-D7A44B6A877C}"/>
              </a:ext>
            </a:extLst>
          </p:cNvPr>
          <p:cNvSpPr txBox="1"/>
          <p:nvPr/>
        </p:nvSpPr>
        <p:spPr>
          <a:xfrm>
            <a:off x="623710" y="4601208"/>
            <a:ext cx="11240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조정의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다양한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가지고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조정이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선택은 모델의 성능에 큰 영향을 미치며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최적의 조합을 찾기 위해 반복적인 실험이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C9425-80F1-3233-A3D4-D0F59C3735F9}"/>
              </a:ext>
            </a:extLst>
          </p:cNvPr>
          <p:cNvSpPr txBox="1"/>
          <p:nvPr/>
        </p:nvSpPr>
        <p:spPr>
          <a:xfrm>
            <a:off x="623709" y="5422072"/>
            <a:ext cx="11240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설계의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구조 및 아키텍처를 설계하는 것은 도전적인 과제일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층의 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은닉 유닛의 개수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 등을 선택하는 것은 경험과 도메인 지식을 요구합니다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28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553135" y="1097081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 </a:t>
            </a:r>
            <a:r>
              <a:rPr kumimoji="1" lang="ko-KR" altLang="en-US" dirty="0"/>
              <a:t>기원 소개 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C42AFF-8EEB-B96E-68BC-7782DD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43" y="3745778"/>
            <a:ext cx="3948372" cy="2739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96FF03-F21A-D561-08C4-D58AADFC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97" y="3745778"/>
            <a:ext cx="4591050" cy="2828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211B4-9335-58E4-9506-9E2EEBEDA6EA}"/>
              </a:ext>
            </a:extLst>
          </p:cNvPr>
          <p:cNvSpPr txBox="1"/>
          <p:nvPr/>
        </p:nvSpPr>
        <p:spPr>
          <a:xfrm>
            <a:off x="773817" y="1710405"/>
            <a:ext cx="110881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사람들이 인간의 신경망을 본떠 </a:t>
            </a:r>
            <a:r>
              <a:rPr lang="ko-KR" altLang="en-US" dirty="0" err="1"/>
              <a:t>Deep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</a:t>
            </a:r>
            <a:r>
              <a:rPr lang="ko-KR" altLang="en-US" dirty="0" err="1"/>
              <a:t>Network를</a:t>
            </a:r>
            <a:r>
              <a:rPr lang="ko-KR" altLang="en-US" dirty="0"/>
              <a:t> 만들어낸 것 </a:t>
            </a:r>
            <a:r>
              <a:rPr lang="ko-KR" altLang="en-US" dirty="0" err="1"/>
              <a:t>처럼</a:t>
            </a:r>
            <a:r>
              <a:rPr lang="ko-KR" altLang="en-US" dirty="0"/>
              <a:t>, CNN 도 시각피질의 </a:t>
            </a:r>
            <a:r>
              <a:rPr lang="ko-KR" altLang="en-US" dirty="0" err="1"/>
              <a:t>neuron</a:t>
            </a:r>
            <a:r>
              <a:rPr lang="ko-KR" altLang="en-US" dirty="0"/>
              <a:t> 이 어떻게 작동하는지를 알아보기 위해 노력을 했습니다. 이를 알아보기 위한 실험으로 고양이의 </a:t>
            </a:r>
            <a:r>
              <a:rPr lang="ko-KR" altLang="en-US" dirty="0" err="1"/>
              <a:t>시각피질</a:t>
            </a:r>
            <a:r>
              <a:rPr lang="ko-KR" altLang="en-US" dirty="0"/>
              <a:t> 반응에 대한 실험을 진행했는데요. 고양이에게 단순한 모양의 </a:t>
            </a:r>
            <a:r>
              <a:rPr lang="ko-KR" altLang="en-US" dirty="0" err="1"/>
              <a:t>여러패턴</a:t>
            </a:r>
            <a:r>
              <a:rPr lang="ko-KR" altLang="en-US" dirty="0"/>
              <a:t>(같은 모양의 다른 방향을 갖고 있는 그림 </a:t>
            </a:r>
            <a:r>
              <a:rPr lang="ko-KR" altLang="en-US" dirty="0" err="1"/>
              <a:t>or</a:t>
            </a:r>
            <a:r>
              <a:rPr lang="ko-KR" altLang="en-US" dirty="0"/>
              <a:t> 다른 모양의 같은 방향을 갖고 있는 그림 등)을 보여주고 시각피질의 반응을 살펴보게 됩니다. 그리고 이러한 패턴에 따라 뉴런이 반응하는 정도가 다르다는 사실을 알게 됩니다. </a:t>
            </a:r>
          </a:p>
        </p:txBody>
      </p:sp>
    </p:spTree>
    <p:extLst>
      <p:ext uri="{BB962C8B-B14F-4D97-AF65-F5344CB8AC3E}">
        <p14:creationId xmlns:p14="http://schemas.microsoft.com/office/powerpoint/2010/main" val="106773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553135" y="1097081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 </a:t>
            </a:r>
            <a:r>
              <a:rPr kumimoji="1" lang="ko-KR" altLang="en-US" dirty="0"/>
              <a:t>기원 소개 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C42AFF-8EEB-B96E-68BC-7782DD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5" y="1781512"/>
            <a:ext cx="3948372" cy="273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E93B3-6BCE-6925-B91C-3843E8684D0B}"/>
              </a:ext>
            </a:extLst>
          </p:cNvPr>
          <p:cNvSpPr txBox="1"/>
          <p:nvPr/>
        </p:nvSpPr>
        <p:spPr>
          <a:xfrm>
            <a:off x="4518398" y="2097601"/>
            <a:ext cx="71204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실험에 의하면 고양이의 시각 피질은 흑백 이미지에서 밝기가 변하는 사선이나 배경에 대조되는 움직이는 사선 즉 사선형 </a:t>
            </a:r>
            <a:r>
              <a:rPr lang="ko-KR" altLang="en-US" dirty="0" err="1"/>
              <a:t>edge를</a:t>
            </a:r>
            <a:r>
              <a:rPr lang="ko-KR" altLang="en-US" dirty="0"/>
              <a:t> </a:t>
            </a:r>
            <a:r>
              <a:rPr lang="ko-KR" altLang="en-US" dirty="0" err="1"/>
              <a:t>detect</a:t>
            </a:r>
            <a:r>
              <a:rPr lang="ko-KR" altLang="en-US" dirty="0"/>
              <a:t> 할 수 있다는 결론이다. 더 나아가서 </a:t>
            </a:r>
            <a:r>
              <a:rPr lang="ko-KR" altLang="en-US" dirty="0" err="1"/>
              <a:t>후벨의</a:t>
            </a:r>
            <a:r>
              <a:rPr lang="ko-KR" altLang="en-US" dirty="0"/>
              <a:t> 실험에 의하면 시각피질은 이미지에서 </a:t>
            </a:r>
            <a:r>
              <a:rPr lang="ko-KR" altLang="en-US" dirty="0" err="1"/>
              <a:t>edge의</a:t>
            </a:r>
            <a:r>
              <a:rPr lang="ko-KR" altLang="en-US" dirty="0"/>
              <a:t> 크기 또는 기울어진 각도와 </a:t>
            </a:r>
            <a:r>
              <a:rPr lang="ko-KR" altLang="en-US" dirty="0" err="1"/>
              <a:t>edge의</a:t>
            </a:r>
            <a:r>
              <a:rPr lang="ko-KR" altLang="en-US" dirty="0"/>
              <a:t> </a:t>
            </a:r>
            <a:r>
              <a:rPr lang="ko-KR" altLang="en-US" dirty="0" err="1"/>
              <a:t>움직는</a:t>
            </a:r>
            <a:r>
              <a:rPr lang="ko-KR" altLang="en-US" dirty="0"/>
              <a:t> 방향 을 </a:t>
            </a:r>
            <a:r>
              <a:rPr lang="ko-KR" altLang="en-US" dirty="0" err="1"/>
              <a:t>detect할</a:t>
            </a:r>
            <a:r>
              <a:rPr lang="ko-KR" altLang="en-US" dirty="0"/>
              <a:t> 수 있도록 다음과 같이 세 종류의 </a:t>
            </a:r>
            <a:r>
              <a:rPr lang="ko-KR" altLang="en-US" dirty="0" err="1"/>
              <a:t>Neuron</a:t>
            </a:r>
            <a:r>
              <a:rPr lang="ko-KR" altLang="en-US" dirty="0"/>
              <a:t> 들로 구성되어 있다는 점을 밝혔습니다.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10B0-5B27-EF86-AEE6-A89872185611}"/>
              </a:ext>
            </a:extLst>
          </p:cNvPr>
          <p:cNvSpPr txBox="1"/>
          <p:nvPr/>
        </p:nvSpPr>
        <p:spPr>
          <a:xfrm>
            <a:off x="729544" y="4436028"/>
            <a:ext cx="107329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외부로부터 눈에 들어온 빛은 망막에서 전기적 신호로 변환된 뒤 뇌의 </a:t>
            </a:r>
            <a:r>
              <a:rPr lang="ko-KR" altLang="en-US" dirty="0" err="1"/>
              <a:t>시각피질로</a:t>
            </a:r>
            <a:r>
              <a:rPr lang="ko-KR" altLang="en-US" dirty="0"/>
              <a:t> 전달되는데</a:t>
            </a:r>
          </a:p>
          <a:p>
            <a:r>
              <a:rPr lang="ko-KR" altLang="en-US" dirty="0"/>
              <a:t>요. </a:t>
            </a:r>
            <a:r>
              <a:rPr lang="ko-KR" altLang="en-US" dirty="0" err="1"/>
              <a:t>Visual</a:t>
            </a:r>
            <a:r>
              <a:rPr lang="ko-KR" altLang="en-US" dirty="0"/>
              <a:t> </a:t>
            </a:r>
            <a:r>
              <a:rPr lang="ko-KR" altLang="en-US" dirty="0" err="1"/>
              <a:t>cortex</a:t>
            </a:r>
            <a:r>
              <a:rPr lang="ko-KR" altLang="en-US" dirty="0"/>
              <a:t>(</a:t>
            </a:r>
            <a:r>
              <a:rPr lang="ko-KR" altLang="en-US" dirty="0" err="1"/>
              <a:t>시각피질</a:t>
            </a:r>
            <a:r>
              <a:rPr lang="ko-KR" altLang="en-US" dirty="0"/>
              <a:t>)에 있는 세포 중에는 특정 부분이 패턴으로 입력되면 </a:t>
            </a:r>
            <a:r>
              <a:rPr lang="ko-KR" altLang="en-US" dirty="0" err="1"/>
              <a:t>활성화가되고</a:t>
            </a:r>
            <a:r>
              <a:rPr lang="ko-KR" altLang="en-US" dirty="0"/>
              <a:t>, </a:t>
            </a:r>
          </a:p>
          <a:p>
            <a:r>
              <a:rPr lang="ko-KR" altLang="en-US" dirty="0"/>
              <a:t>그 외의 패턴에 대해서는 활성화 되지 않는 선택적인 행동을 보이는 세포가 있습니다. 특히 망</a:t>
            </a:r>
          </a:p>
          <a:p>
            <a:r>
              <a:rPr lang="ko-KR" altLang="en-US" dirty="0"/>
              <a:t>막으로 </a:t>
            </a:r>
            <a:r>
              <a:rPr lang="ko-KR" altLang="en-US" dirty="0" err="1"/>
              <a:t>부터</a:t>
            </a:r>
            <a:r>
              <a:rPr lang="ko-KR" altLang="en-US" dirty="0"/>
              <a:t> 온 정보의 입구 역할을 하는 초기 시각 피질에 속한 신경세포에 이러한 선택적인</a:t>
            </a:r>
          </a:p>
          <a:p>
            <a:r>
              <a:rPr lang="ko-KR" altLang="en-US" dirty="0"/>
              <a:t>반응을 보이는 세포가 있다는 것이 예전부터 알려져 있었는데, 이러한 세포에는 단순세포 와</a:t>
            </a:r>
          </a:p>
          <a:p>
            <a:r>
              <a:rPr lang="ko-KR" altLang="en-US" dirty="0"/>
              <a:t>복잡세포라 불리는 두 종류의 세포가 있습니다</a:t>
            </a:r>
          </a:p>
        </p:txBody>
      </p:sp>
    </p:spTree>
    <p:extLst>
      <p:ext uri="{BB962C8B-B14F-4D97-AF65-F5344CB8AC3E}">
        <p14:creationId xmlns:p14="http://schemas.microsoft.com/office/powerpoint/2010/main" val="4110433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553135" y="1097081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 </a:t>
            </a:r>
            <a:r>
              <a:rPr kumimoji="1" lang="ko-KR" altLang="en-US" dirty="0"/>
              <a:t>기원 소개  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0FB66-9183-2A05-E8DB-225BC25F8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34"/>
          <a:stretch/>
        </p:blipFill>
        <p:spPr>
          <a:xfrm>
            <a:off x="1495047" y="1725084"/>
            <a:ext cx="8067675" cy="2000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771F33-0616-F251-1495-2E065E66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6" y="4088518"/>
            <a:ext cx="10095821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4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553135" y="1097081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 </a:t>
            </a:r>
            <a:r>
              <a:rPr kumimoji="1" lang="ko-KR" altLang="en-US" dirty="0"/>
              <a:t>기원 소개 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EBCE00-FDAE-29D5-A30A-A0E052A9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5" y="1566862"/>
            <a:ext cx="9267825" cy="3724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8D9D8-1C51-5D3F-72F4-64980B740AB1}"/>
              </a:ext>
            </a:extLst>
          </p:cNvPr>
          <p:cNvSpPr txBox="1"/>
          <p:nvPr/>
        </p:nvSpPr>
        <p:spPr>
          <a:xfrm>
            <a:off x="667454" y="5391586"/>
            <a:ext cx="108570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이러한 개념을 공학적으로 설계한 첫 번째 모델이 “</a:t>
            </a:r>
            <a:r>
              <a:rPr lang="ko-KR" altLang="en-US" dirty="0" err="1"/>
              <a:t>Neurocognitorn</a:t>
            </a:r>
            <a:r>
              <a:rPr lang="ko-KR" altLang="en-US" dirty="0"/>
              <a:t>”(신경인지) 이라는 모델입니다. 이 모델은 자세한</a:t>
            </a:r>
            <a:r>
              <a:rPr lang="en-US" altLang="ko-KR" dirty="0"/>
              <a:t> </a:t>
            </a:r>
            <a:r>
              <a:rPr lang="ko-KR" altLang="en-US" dirty="0"/>
              <a:t>설명은 하지 않겠습니다. 그냥 시각정보를 반영한 </a:t>
            </a:r>
            <a:r>
              <a:rPr lang="ko-KR" altLang="en-US" dirty="0" err="1"/>
              <a:t>인공뉴런을</a:t>
            </a:r>
            <a:r>
              <a:rPr lang="ko-KR" altLang="en-US" dirty="0"/>
              <a:t> 공학적으로 설계했다는데 큰 의의를 두시면 될 거 같아요 ! </a:t>
            </a:r>
          </a:p>
        </p:txBody>
      </p:sp>
    </p:spTree>
    <p:extLst>
      <p:ext uri="{BB962C8B-B14F-4D97-AF65-F5344CB8AC3E}">
        <p14:creationId xmlns:p14="http://schemas.microsoft.com/office/powerpoint/2010/main" val="360801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3AAA4-2E76-6868-A57B-37CBBFBD261A}"/>
              </a:ext>
            </a:extLst>
          </p:cNvPr>
          <p:cNvSpPr txBox="1"/>
          <p:nvPr/>
        </p:nvSpPr>
        <p:spPr>
          <a:xfrm>
            <a:off x="485402" y="1334147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 </a:t>
            </a:r>
            <a:r>
              <a:rPr kumimoji="1" lang="ko-KR" altLang="en-US" dirty="0"/>
              <a:t>역할과 필요성 소개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10B15-E67E-1576-6A87-6581F42C7B1D}"/>
              </a:ext>
            </a:extLst>
          </p:cNvPr>
          <p:cNvSpPr txBox="1"/>
          <p:nvPr/>
        </p:nvSpPr>
        <p:spPr>
          <a:xfrm>
            <a:off x="849489" y="1902935"/>
            <a:ext cx="1074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Convolutional Neural Network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약자로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컴퓨터 비전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음성 처리 등 다양한 영역에서 주로 사용되는 딥러닝 모델입니다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주로 이미지 처리에 특화되어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이미지의 특징을 자동으로 학습하고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탐지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세분화 등의 작업을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A449B-239B-5C6D-9FC9-27EA30F30539}"/>
              </a:ext>
            </a:extLst>
          </p:cNvPr>
          <p:cNvSpPr txBox="1"/>
          <p:nvPr/>
        </p:nvSpPr>
        <p:spPr>
          <a:xfrm>
            <a:off x="567267" y="302572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의 역할과 필요성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7DE5F-1189-B530-049A-F6B30D64F5D4}"/>
              </a:ext>
            </a:extLst>
          </p:cNvPr>
          <p:cNvSpPr txBox="1"/>
          <p:nvPr/>
        </p:nvSpPr>
        <p:spPr>
          <a:xfrm>
            <a:off x="680155" y="3666066"/>
            <a:ext cx="10913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추출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이미지에서 특징을 추출하는 데 강점을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이미지의 공간적인 구조를 이해하고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(feature map)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생성하여 이미지의 다양한 특징을 효과적으로 표현할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이미지의 텍스처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모양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경계 등을 학습하고 인식할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174AC-23B3-F15E-842A-8D3A06743962}"/>
              </a:ext>
            </a:extLst>
          </p:cNvPr>
          <p:cNvSpPr txBox="1"/>
          <p:nvPr/>
        </p:nvSpPr>
        <p:spPr>
          <a:xfrm>
            <a:off x="680156" y="4762455"/>
            <a:ext cx="10913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구조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이미지의 공간적인 구조를 인식할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통해 인접한 픽셀들 간의 관계를 고려하면서 이미지를 처리하므로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이미지의 공간적인 패턴을 인식하는 데 뛰어난 성능을 보입니다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객체의 위치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회전 등의 변형에 강인한 인식 능력을 가질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1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A7009-9CE5-2A19-0416-3A3B405B3CE4}"/>
              </a:ext>
            </a:extLst>
          </p:cNvPr>
          <p:cNvSpPr txBox="1"/>
          <p:nvPr/>
        </p:nvSpPr>
        <p:spPr>
          <a:xfrm>
            <a:off x="553135" y="1097081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들어가기 전에 딥러닝 히스토리 </a:t>
            </a:r>
            <a:endParaRPr kumimoji="1" lang="en-US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E44842-EB80-8A53-CB83-3750A6DE4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3"/>
          <a:stretch/>
        </p:blipFill>
        <p:spPr bwMode="auto">
          <a:xfrm>
            <a:off x="553135" y="1631596"/>
            <a:ext cx="495068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B61CF-85B3-17F5-C2A4-BE5E69A1C8A6}"/>
              </a:ext>
            </a:extLst>
          </p:cNvPr>
          <p:cNvSpPr txBox="1"/>
          <p:nvPr/>
        </p:nvSpPr>
        <p:spPr>
          <a:xfrm>
            <a:off x="5367846" y="1664138"/>
            <a:ext cx="474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1950 ~ 1970 </a:t>
            </a:r>
            <a:r>
              <a:rPr kumimoji="1" lang="ko-KR" altLang="en-US" b="1" dirty="0"/>
              <a:t>인공지능 황금기 </a:t>
            </a:r>
            <a:r>
              <a:rPr kumimoji="1" lang="en-US" altLang="ko-KR" b="1" dirty="0"/>
              <a:t>Golden 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07CDC-5533-AEA5-1ABC-4E65146DCFEF}"/>
              </a:ext>
            </a:extLst>
          </p:cNvPr>
          <p:cNvSpPr txBox="1"/>
          <p:nvPr/>
        </p:nvSpPr>
        <p:spPr>
          <a:xfrm>
            <a:off x="5638779" y="2300727"/>
            <a:ext cx="644599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딥러닝 초안은 </a:t>
            </a:r>
            <a:r>
              <a:rPr kumimoji="1" lang="en-US" altLang="ko-KR" dirty="0"/>
              <a:t>Perceptron </a:t>
            </a:r>
            <a:r>
              <a:rPr kumimoji="1" lang="ko-KR" altLang="en-US" dirty="0"/>
              <a:t>알고리즘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이며 인공지능 부흥</a:t>
            </a:r>
            <a:endParaRPr kumimoji="1" lang="en-US" altLang="ko-KR" dirty="0"/>
          </a:p>
          <a:p>
            <a:r>
              <a:rPr kumimoji="1" lang="ko-KR" altLang="en-US" dirty="0"/>
              <a:t>을 가져온 알고리즘이다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당시 연구자들이 모이면서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연구자들이 모이는 황금기가 </a:t>
            </a:r>
            <a:endParaRPr kumimoji="1" lang="en-US" altLang="ko-KR" dirty="0"/>
          </a:p>
          <a:p>
            <a:r>
              <a:rPr kumimoji="1" lang="ko-KR" altLang="en-US" dirty="0"/>
              <a:t>찾아왔습니다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그러면서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학파가 생겼습니다</a:t>
            </a:r>
            <a:r>
              <a:rPr kumimoji="1" lang="en-US" altLang="ko-KR" dirty="0"/>
              <a:t>. “</a:t>
            </a:r>
            <a:r>
              <a:rPr kumimoji="1" lang="ko-KR" altLang="en-US" dirty="0"/>
              <a:t>연결주의 학파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와 </a:t>
            </a:r>
            <a:endParaRPr kumimoji="1" lang="en-US" altLang="ko-KR" dirty="0"/>
          </a:p>
          <a:p>
            <a:r>
              <a:rPr kumimoji="1" lang="en-US" altLang="ko-KR" dirty="0"/>
              <a:t>“ </a:t>
            </a:r>
            <a:r>
              <a:rPr kumimoji="1" lang="ko-KR" altLang="en-US" dirty="0"/>
              <a:t>기호주의 학파</a:t>
            </a:r>
            <a:r>
              <a:rPr kumimoji="1" lang="en-US" altLang="ko-KR" dirty="0"/>
              <a:t>“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딥러닝에</a:t>
            </a:r>
            <a:r>
              <a:rPr kumimoji="1" lang="ko-KR" altLang="en-US" dirty="0"/>
              <a:t> 대한 인공신경망을 개발한 곳은 연결주의 학파이며</a:t>
            </a:r>
            <a:endParaRPr kumimoji="1" lang="en-US" altLang="ko-KR" dirty="0"/>
          </a:p>
          <a:p>
            <a:r>
              <a:rPr kumimoji="1" lang="ko-KR" altLang="en-US" dirty="0"/>
              <a:t>너무 </a:t>
            </a:r>
            <a:r>
              <a:rPr kumimoji="1" lang="ko-KR" altLang="en-US" dirty="0" err="1"/>
              <a:t>부흥하다보니</a:t>
            </a:r>
            <a:r>
              <a:rPr kumimoji="1" lang="ko-KR" altLang="en-US" dirty="0"/>
              <a:t> 기호주의 학파는 제대로 살아갈 수 없었</a:t>
            </a:r>
            <a:endParaRPr kumimoji="1" lang="en-US" altLang="ko-KR" dirty="0"/>
          </a:p>
          <a:p>
            <a:r>
              <a:rPr kumimoji="1" lang="ko-KR" altLang="en-US" dirty="0"/>
              <a:t>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결과 연결주의 학파의 </a:t>
            </a:r>
            <a:r>
              <a:rPr kumimoji="1" lang="en-US" altLang="ko-KR" dirty="0"/>
              <a:t>Perceptron </a:t>
            </a:r>
            <a:r>
              <a:rPr kumimoji="1" lang="ko-KR" altLang="en-US" dirty="0"/>
              <a:t>한계점에</a:t>
            </a:r>
            <a:endParaRPr kumimoji="1" lang="en-US" altLang="ko-KR" dirty="0"/>
          </a:p>
          <a:p>
            <a:r>
              <a:rPr kumimoji="1" lang="ko-KR" altLang="en-US" dirty="0"/>
              <a:t>대해서 비판 시작함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94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DA449B-239B-5C6D-9FC9-27EA30F30539}"/>
              </a:ext>
            </a:extLst>
          </p:cNvPr>
          <p:cNvSpPr txBox="1"/>
          <p:nvPr/>
        </p:nvSpPr>
        <p:spPr>
          <a:xfrm>
            <a:off x="443089" y="172750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의 역할과 필요성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D1DCB-1DE1-CFF4-EC99-B947F20F9063}"/>
              </a:ext>
            </a:extLst>
          </p:cNvPr>
          <p:cNvSpPr txBox="1"/>
          <p:nvPr/>
        </p:nvSpPr>
        <p:spPr>
          <a:xfrm>
            <a:off x="725309" y="2312369"/>
            <a:ext cx="11003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매개 변수 공유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통해 매개 변수를 공유함으로써 모델의 학습 파라미터 수를 줄입니다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모델의 복잡도를 감소시키고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과적합을 방지하며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속도를 향상시키는 효과를 가져옵니다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98116-3A3D-3788-B509-3E25AC554528}"/>
              </a:ext>
            </a:extLst>
          </p:cNvPr>
          <p:cNvSpPr txBox="1"/>
          <p:nvPr/>
        </p:nvSpPr>
        <p:spPr>
          <a:xfrm>
            <a:off x="725308" y="3164470"/>
            <a:ext cx="107329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계층적인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여러 개의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레이어를 쌓아 올림으로써 계층적인 특징 학습을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첫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단순한 특징을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더 깊은 레이어로 갈수록 추상적인 특징을 학습하여 이미지의 복잡한 패턴을 이해할 수 있게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CA76B-BBDE-47B9-EEFF-7161CE80E4C7}"/>
              </a:ext>
            </a:extLst>
          </p:cNvPr>
          <p:cNvSpPr txBox="1"/>
          <p:nvPr/>
        </p:nvSpPr>
        <p:spPr>
          <a:xfrm>
            <a:off x="612422" y="4416774"/>
            <a:ext cx="11116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이미지 처리에 있어서 효과적인 특징 추출과 분류를 수행할 수 있는 강력한 도구로서 필요성을 갖고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탐지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세분화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생성 등의 다양한 컴퓨터 비전 작업에서 활용되며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실생활에서 많은 응용 분야에 활용될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093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316068" y="1686003"/>
            <a:ext cx="559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그렇다면 왜 </a:t>
            </a:r>
            <a:r>
              <a:rPr lang="ko-KR" altLang="en-US" b="1" dirty="0" err="1"/>
              <a:t>CNN이라는</a:t>
            </a:r>
            <a:r>
              <a:rPr lang="ko-KR" altLang="en-US" b="1" dirty="0"/>
              <a:t> 방법을 쓰기 시작했을까요?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69083-B52B-F4F6-3995-85CC733F19A2}"/>
              </a:ext>
            </a:extLst>
          </p:cNvPr>
          <p:cNvSpPr txBox="1"/>
          <p:nvPr/>
        </p:nvSpPr>
        <p:spPr>
          <a:xfrm>
            <a:off x="594379" y="2500069"/>
            <a:ext cx="11071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DNN(</a:t>
            </a:r>
            <a:r>
              <a:rPr lang="ko-KR" altLang="en-US" dirty="0" err="1"/>
              <a:t>Deep</a:t>
            </a:r>
            <a:r>
              <a:rPr lang="ko-KR" altLang="en-US" dirty="0"/>
              <a:t> </a:t>
            </a:r>
            <a:r>
              <a:rPr lang="ko-KR" altLang="en-US" dirty="0" err="1"/>
              <a:t>Neural</a:t>
            </a:r>
            <a:r>
              <a:rPr lang="ko-KR" altLang="en-US" dirty="0"/>
              <a:t> Network)의 문제점에서부터 출발합니다. 일반 </a:t>
            </a:r>
            <a:r>
              <a:rPr lang="ko-KR" altLang="en-US" dirty="0" err="1"/>
              <a:t>DNN은</a:t>
            </a:r>
            <a:r>
              <a:rPr lang="ko-KR" altLang="en-US" dirty="0"/>
              <a:t> 기본적으로 1차원 형태의 데이터를 사용합니다.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26154-93CC-5960-67DA-E0B44408AAE3}"/>
              </a:ext>
            </a:extLst>
          </p:cNvPr>
          <p:cNvSpPr txBox="1"/>
          <p:nvPr/>
        </p:nvSpPr>
        <p:spPr>
          <a:xfrm>
            <a:off x="594378" y="3420535"/>
            <a:ext cx="108570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때문에 (</a:t>
            </a:r>
            <a:r>
              <a:rPr lang="ko-KR" altLang="en-US" dirty="0" err="1"/>
              <a:t>예를들면</a:t>
            </a:r>
            <a:r>
              <a:rPr lang="ko-KR" altLang="en-US" dirty="0"/>
              <a:t> 1028x1028같은 2차원 형태의)이미지가 </a:t>
            </a:r>
            <a:r>
              <a:rPr lang="ko-KR" altLang="en-US" dirty="0" err="1"/>
              <a:t>입력값이</a:t>
            </a:r>
            <a:r>
              <a:rPr lang="ko-KR" altLang="en-US" dirty="0"/>
              <a:t> 되는 경우, 이것을 </a:t>
            </a:r>
            <a:r>
              <a:rPr lang="ko-KR" altLang="en-US" dirty="0" err="1"/>
              <a:t>flatten시켜서</a:t>
            </a:r>
            <a:r>
              <a:rPr lang="ko-KR" altLang="en-US" dirty="0"/>
              <a:t> </a:t>
            </a:r>
            <a:r>
              <a:rPr lang="ko-KR" altLang="en-US" dirty="0" err="1"/>
              <a:t>한줄</a:t>
            </a:r>
            <a:r>
              <a:rPr lang="ko-KR" altLang="en-US" dirty="0"/>
              <a:t> 데이터로 만들어야 하는데 이 과정에서 이미지의 공간적/지역적 정보(</a:t>
            </a:r>
            <a:r>
              <a:rPr lang="ko-KR" altLang="en-US" dirty="0" err="1"/>
              <a:t>spatial</a:t>
            </a:r>
            <a:r>
              <a:rPr lang="ko-KR" altLang="en-US" dirty="0"/>
              <a:t>/</a:t>
            </a:r>
            <a:r>
              <a:rPr lang="ko-KR" altLang="en-US" dirty="0" err="1"/>
              <a:t>topological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)가 손실되게 됩니다.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08D96-5E3C-301F-D41E-ACBDDA376CA9}"/>
              </a:ext>
            </a:extLst>
          </p:cNvPr>
          <p:cNvSpPr txBox="1"/>
          <p:nvPr/>
        </p:nvSpPr>
        <p:spPr>
          <a:xfrm>
            <a:off x="379889" y="4618000"/>
            <a:ext cx="11071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또한 추상화과정 없이 바로 연산과정으로 넘어가 버리기 때문에 학습시간과 능률의 효율성이 저하됩니다.</a:t>
            </a:r>
          </a:p>
        </p:txBody>
      </p:sp>
    </p:spTree>
    <p:extLst>
      <p:ext uri="{BB962C8B-B14F-4D97-AF65-F5344CB8AC3E}">
        <p14:creationId xmlns:p14="http://schemas.microsoft.com/office/powerpoint/2010/main" val="638107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553135" y="109708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소개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1C536-7E0E-C2B6-CE6F-C2104E209F1E}"/>
              </a:ext>
            </a:extLst>
          </p:cNvPr>
          <p:cNvSpPr txBox="1"/>
          <p:nvPr/>
        </p:nvSpPr>
        <p:spPr>
          <a:xfrm>
            <a:off x="973665" y="1573074"/>
            <a:ext cx="10518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CNN은</a:t>
            </a:r>
            <a:r>
              <a:rPr lang="ko-KR" altLang="en-US" dirty="0"/>
              <a:t> 이미지를 날것(</a:t>
            </a:r>
            <a:r>
              <a:rPr lang="ko-KR" altLang="en-US" dirty="0" err="1"/>
              <a:t>raw</a:t>
            </a:r>
            <a:r>
              <a:rPr lang="ko-KR" altLang="en-US" dirty="0"/>
              <a:t> </a:t>
            </a:r>
            <a:r>
              <a:rPr lang="ko-KR" altLang="en-US" dirty="0" err="1"/>
              <a:t>input</a:t>
            </a:r>
            <a:r>
              <a:rPr lang="ko-KR" altLang="en-US" dirty="0"/>
              <a:t>) 그대로 받음으로써 공간적/지역적 정보를 유지한 채 특성(</a:t>
            </a:r>
            <a:r>
              <a:rPr lang="ko-KR" altLang="en-US" dirty="0" err="1"/>
              <a:t>feature</a:t>
            </a:r>
            <a:r>
              <a:rPr lang="ko-KR" altLang="en-US" dirty="0"/>
              <a:t>)들의 계층을 </a:t>
            </a:r>
            <a:r>
              <a:rPr lang="ko-KR" altLang="en-US" dirty="0" err="1"/>
              <a:t>빌드업합니다</a:t>
            </a:r>
            <a:r>
              <a:rPr lang="ko-KR" altLang="en-US" dirty="0"/>
              <a:t>. </a:t>
            </a:r>
            <a:r>
              <a:rPr lang="ko-KR" altLang="en-US" dirty="0" err="1"/>
              <a:t>CNN의</a:t>
            </a:r>
            <a:r>
              <a:rPr lang="ko-KR" altLang="en-US" dirty="0"/>
              <a:t> 중요 포인트는 이미지 전체보다는 부분을 보는 것, 그리고 이미지의 한 픽셀과 주변 픽셀들의 연관성을 살리는 것입니다.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4817DD-6A87-6F54-9A52-F68986F4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1" y="2752218"/>
            <a:ext cx="4917404" cy="20018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4E0CCC-1FF2-2970-D28E-370EF543131D}"/>
              </a:ext>
            </a:extLst>
          </p:cNvPr>
          <p:cNvSpPr txBox="1"/>
          <p:nvPr/>
        </p:nvSpPr>
        <p:spPr>
          <a:xfrm>
            <a:off x="5367866" y="2752218"/>
            <a:ext cx="6124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예를 들어 우리는 어떠한 이미지가 </a:t>
            </a:r>
            <a:r>
              <a:rPr lang="ko-KR" altLang="en-US" dirty="0" err="1"/>
              <a:t>주어졌을때</a:t>
            </a:r>
            <a:r>
              <a:rPr lang="ko-KR" altLang="en-US" dirty="0"/>
              <a:t> 이것이 새</a:t>
            </a:r>
          </a:p>
          <a:p>
            <a:r>
              <a:rPr lang="ko-KR" altLang="en-US" dirty="0"/>
              <a:t>의 이미지인지 아닌지 결정할 수 있는 모델을 만들고 싶다</a:t>
            </a:r>
          </a:p>
          <a:p>
            <a:r>
              <a:rPr lang="ko-KR" altLang="en-US" dirty="0"/>
              <a:t>고 가정합시다.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2A506-5EED-7718-361E-4FCD18818704}"/>
              </a:ext>
            </a:extLst>
          </p:cNvPr>
          <p:cNvSpPr txBox="1"/>
          <p:nvPr/>
        </p:nvSpPr>
        <p:spPr>
          <a:xfrm>
            <a:off x="5367866" y="3753136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그렇다면 새의 주요 특징인 새의 부리가 중요한 포인트가</a:t>
            </a:r>
          </a:p>
          <a:p>
            <a:r>
              <a:rPr lang="ko-KR" altLang="en-US" dirty="0"/>
              <a:t>될 수 있습니다.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2AA88-CAD0-3244-611D-339401AE6806}"/>
              </a:ext>
            </a:extLst>
          </p:cNvPr>
          <p:cNvSpPr txBox="1"/>
          <p:nvPr/>
        </p:nvSpPr>
        <p:spPr>
          <a:xfrm>
            <a:off x="973665" y="4831643"/>
            <a:ext cx="10676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때문에 모델이 주어진 이미지에 새의 부리가 있는지 없는지 판가름 </a:t>
            </a:r>
            <a:r>
              <a:rPr lang="ko-KR" altLang="en-US" dirty="0" err="1"/>
              <a:t>하는것이</a:t>
            </a:r>
            <a:r>
              <a:rPr lang="ko-KR" altLang="en-US" dirty="0"/>
              <a:t> 중요 척도가 될 것입니다.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E0D276-2054-1D39-97C3-FAB8E5D714C1}"/>
              </a:ext>
            </a:extLst>
          </p:cNvPr>
          <p:cNvSpPr txBox="1"/>
          <p:nvPr/>
        </p:nvSpPr>
        <p:spPr>
          <a:xfrm>
            <a:off x="553135" y="5437753"/>
            <a:ext cx="10811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하지만 새의 전체 이미지에서 새의 부리 부분은 비교적 작은 부분입니다. 때문에 모델이 전체 이미지를 보는 것 보다는 새의 부리 부분을 잘라 </a:t>
            </a:r>
            <a:r>
              <a:rPr lang="ko-KR" altLang="en-US" dirty="0" err="1"/>
              <a:t>보는게</a:t>
            </a:r>
            <a:r>
              <a:rPr lang="ko-KR" altLang="en-US" dirty="0"/>
              <a:t> 더 효율적이겠죠? 그것을 </a:t>
            </a:r>
            <a:r>
              <a:rPr lang="ko-KR" altLang="en-US" dirty="0" err="1"/>
              <a:t>해주는것이</a:t>
            </a:r>
            <a:r>
              <a:rPr lang="ko-KR" altLang="en-US" dirty="0"/>
              <a:t> </a:t>
            </a:r>
            <a:r>
              <a:rPr lang="ko-KR" altLang="en-US" dirty="0" err="1"/>
              <a:t>CNN입니다</a:t>
            </a:r>
            <a:r>
              <a:rPr lang="ko-KR" alt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3412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9220A-E26A-B540-926D-A336ECB3934E}"/>
              </a:ext>
            </a:extLst>
          </p:cNvPr>
          <p:cNvSpPr txBox="1"/>
          <p:nvPr/>
        </p:nvSpPr>
        <p:spPr>
          <a:xfrm>
            <a:off x="553135" y="109708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소개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384AA-27F0-C1A8-8D4C-69D5C24E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5" y="1680691"/>
            <a:ext cx="5334000" cy="4133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724F5-CE7E-75EA-BED4-D6BA4E26CAB9}"/>
              </a:ext>
            </a:extLst>
          </p:cNvPr>
          <p:cNvSpPr txBox="1"/>
          <p:nvPr/>
        </p:nvSpPr>
        <p:spPr>
          <a:xfrm>
            <a:off x="5887135" y="2408745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또한 위의 두 이미지를 보면 새의 부리부분이 이미지의 다</a:t>
            </a:r>
          </a:p>
          <a:p>
            <a:r>
              <a:rPr lang="ko-KR" altLang="en-US" dirty="0"/>
              <a:t>른 부분에 위치해 있다는 것을 알 수 있습니다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88D23-488E-3F39-CCE1-3FFA01300D7A}"/>
              </a:ext>
            </a:extLst>
          </p:cNvPr>
          <p:cNvSpPr txBox="1"/>
          <p:nvPr/>
        </p:nvSpPr>
        <p:spPr>
          <a:xfrm>
            <a:off x="5887135" y="3269354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이미지의 새의 부리가 왼쪽 상단에 위치한 반면 아래의 이미지는 상단 가운데 부분에서 약간 왼쪽 부분에 위치.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4D9FC-BF2B-63B2-36E3-AE02F622A5CD}"/>
              </a:ext>
            </a:extLst>
          </p:cNvPr>
          <p:cNvSpPr txBox="1"/>
          <p:nvPr/>
        </p:nvSpPr>
        <p:spPr>
          <a:xfrm>
            <a:off x="5887135" y="4129963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때문에 전체적인 이미지보다는 이미지의 부분 부분을 캐치하는 것이 중요하고 효율적일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671476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D720F-A74B-868B-37AD-C4AE13D1EC14}"/>
              </a:ext>
            </a:extLst>
          </p:cNvPr>
          <p:cNvSpPr txBox="1"/>
          <p:nvPr/>
        </p:nvSpPr>
        <p:spPr>
          <a:xfrm>
            <a:off x="251176" y="1592911"/>
            <a:ext cx="989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기본적으로 다음과 같은 아키텍처와 동작 방식을 가지고 있습니다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3FE52-6373-BA33-C2B7-805CE25E9EBB}"/>
              </a:ext>
            </a:extLst>
          </p:cNvPr>
          <p:cNvSpPr txBox="1"/>
          <p:nvPr/>
        </p:nvSpPr>
        <p:spPr>
          <a:xfrm>
            <a:off x="499531" y="2204702"/>
            <a:ext cx="11308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(Convolutional Layer):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이미지에 대해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수행하여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연산은 커널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입력 이미지의 일부 영역을 곱하고 모두 더하는 연산을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입력 이미지의 공간적인 특징을 추출합니다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여러 개의 필터를 사용하여 여러 개의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생성할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4A091-0621-4B74-D4B3-949F081E4CD0}"/>
              </a:ext>
            </a:extLst>
          </p:cNvPr>
          <p:cNvSpPr txBox="1"/>
          <p:nvPr/>
        </p:nvSpPr>
        <p:spPr>
          <a:xfrm>
            <a:off x="499531" y="3647490"/>
            <a:ext cx="11150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(Activation Function):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합성곱층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이후에는 활성화 함수를 적용합니다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일반적으로는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(Rectified Linear Unit)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함수가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함수는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선형 조합에 비선형성을 추가하여 모델의 표현력을 향상시킵니다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0EE9F-2A31-491C-BED2-5C9DCDECDFDF}"/>
              </a:ext>
            </a:extLst>
          </p:cNvPr>
          <p:cNvSpPr txBox="1"/>
          <p:nvPr/>
        </p:nvSpPr>
        <p:spPr>
          <a:xfrm>
            <a:off x="499531" y="4813279"/>
            <a:ext cx="11150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(Pooling Layer):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크기를 줄이고 추상화된 정보를 유지하는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(Max Pooling)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사용되는데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특정 영역에서 최댓값을 추출하여 특징을 보존하면서 공간적인 크기를 줄이는 것을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D720F-A74B-868B-37AD-C4AE13D1EC14}"/>
              </a:ext>
            </a:extLst>
          </p:cNvPr>
          <p:cNvSpPr txBox="1"/>
          <p:nvPr/>
        </p:nvSpPr>
        <p:spPr>
          <a:xfrm>
            <a:off x="285043" y="1920288"/>
            <a:ext cx="989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기본적으로 다음과 같은 아키텍처와 동작 방식을 가지고 있습니다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080FD-8A66-E509-73F3-9C23F2A0D210}"/>
              </a:ext>
            </a:extLst>
          </p:cNvPr>
          <p:cNvSpPr txBox="1"/>
          <p:nvPr/>
        </p:nvSpPr>
        <p:spPr>
          <a:xfrm>
            <a:off x="550333" y="2611314"/>
            <a:ext cx="10885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연결층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(Fully Connected Layer):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연결층은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풀링층의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출력을 받아서 최종적인 분류나 예측을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층은 모든 뉴런이 이전 층의 모든 뉴런과 연결되어 있는 구조를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함수를 적용하여 최종 출력을 얻게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AD99F-A416-227D-8593-93D73453FAC4}"/>
              </a:ext>
            </a:extLst>
          </p:cNvPr>
          <p:cNvSpPr txBox="1"/>
          <p:nvPr/>
        </p:nvSpPr>
        <p:spPr>
          <a:xfrm>
            <a:off x="550333" y="3856338"/>
            <a:ext cx="11449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이러한 아키텍처와 동작 방식을 반복하여 여러 개의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합성곱층과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쌓아 올릴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점진적으로 추상적인 특징을 학습하며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구조를 인식하고 이미지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탐지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세분화 등 다양한 컴퓨터 비전 작업을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357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65666" y="11135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</a:t>
            </a:r>
            <a:r>
              <a:rPr lang="ko-KR" altLang="en-US" dirty="0"/>
              <a:t>의 작동 원리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44DCF-8A96-1AA7-BA08-6FC6CA5A1C08}"/>
              </a:ext>
            </a:extLst>
          </p:cNvPr>
          <p:cNvSpPr txBox="1"/>
          <p:nvPr/>
        </p:nvSpPr>
        <p:spPr>
          <a:xfrm>
            <a:off x="928511" y="1663679"/>
            <a:ext cx="10924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우선 2차원의 이미지를 예로 들어 봅시다. 2차원 이미지는 픽셀 단위로 구성되어 있습니다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3B6F9B-EA90-3EBF-050D-4AE121D9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" y="2213802"/>
            <a:ext cx="3990975" cy="3800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9EFF55-CA6D-EB1C-DDF9-D2FBB9401DD5}"/>
              </a:ext>
            </a:extLst>
          </p:cNvPr>
          <p:cNvSpPr txBox="1"/>
          <p:nvPr/>
        </p:nvSpPr>
        <p:spPr>
          <a:xfrm>
            <a:off x="4456640" y="2352301"/>
            <a:ext cx="7269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이미지는 MNIST </a:t>
            </a:r>
            <a:r>
              <a:rPr lang="ko-KR" altLang="en-US" dirty="0" err="1"/>
              <a:t>Dataset에서</a:t>
            </a:r>
            <a:r>
              <a:rPr lang="ko-KR" altLang="en-US" dirty="0"/>
              <a:t> 추출한 </a:t>
            </a:r>
            <a:r>
              <a:rPr lang="ko-KR" altLang="en-US" dirty="0" err="1"/>
              <a:t>샘플중</a:t>
            </a:r>
            <a:r>
              <a:rPr lang="ko-KR" altLang="en-US" dirty="0"/>
              <a:t> 하나이며 </a:t>
            </a:r>
            <a:r>
              <a:rPr lang="ko-KR" altLang="en-US" dirty="0" err="1"/>
              <a:t>손글씨로</a:t>
            </a:r>
            <a:r>
              <a:rPr lang="ko-KR" altLang="en-US" dirty="0"/>
              <a:t> 쓰여진 ‘8’의 </a:t>
            </a:r>
            <a:r>
              <a:rPr lang="ko-KR" altLang="en-US" dirty="0" err="1"/>
              <a:t>gray</a:t>
            </a:r>
            <a:r>
              <a:rPr lang="ko-KR" altLang="en-US" dirty="0"/>
              <a:t> </a:t>
            </a:r>
            <a:r>
              <a:rPr lang="ko-KR" altLang="en-US" dirty="0" err="1"/>
              <a:t>scale</a:t>
            </a:r>
            <a:r>
              <a:rPr lang="ko-KR" altLang="en-US" dirty="0"/>
              <a:t> 이미지 입니다.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380B2-4400-FE6D-5B69-11222D5D9D9B}"/>
              </a:ext>
            </a:extLst>
          </p:cNvPr>
          <p:cNvSpPr txBox="1"/>
          <p:nvPr/>
        </p:nvSpPr>
        <p:spPr>
          <a:xfrm>
            <a:off x="4456639" y="3079168"/>
            <a:ext cx="7396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자세히 보면 28x28단위의 픽셀로 구성되어 있습니다.</a:t>
            </a:r>
          </a:p>
          <a:p>
            <a:r>
              <a:rPr lang="ko-KR" altLang="en-US" dirty="0"/>
              <a:t>우리는 이 데이터 </a:t>
            </a:r>
            <a:r>
              <a:rPr lang="ko-KR" altLang="en-US" dirty="0" err="1"/>
              <a:t>입력값을</a:t>
            </a:r>
            <a:r>
              <a:rPr lang="ko-KR" altLang="en-US" dirty="0"/>
              <a:t> 28x28 </a:t>
            </a:r>
            <a:r>
              <a:rPr lang="ko-KR" altLang="en-US" dirty="0" err="1"/>
              <a:t>matrix</a:t>
            </a:r>
            <a:r>
              <a:rPr lang="ko-KR" altLang="en-US" dirty="0"/>
              <a:t>(행렬)로 표현할 수 있습니다.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F6666-C8DE-AF7C-A708-163A579BEBA5}"/>
              </a:ext>
            </a:extLst>
          </p:cNvPr>
          <p:cNvSpPr txBox="1"/>
          <p:nvPr/>
        </p:nvSpPr>
        <p:spPr>
          <a:xfrm>
            <a:off x="4456639" y="3848497"/>
            <a:ext cx="7269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즉, 우리는 2차원 이미지를 </a:t>
            </a:r>
            <a:r>
              <a:rPr lang="ko-KR" altLang="en-US" dirty="0" err="1"/>
              <a:t>matrix로</a:t>
            </a:r>
            <a:r>
              <a:rPr lang="ko-KR" altLang="en-US" dirty="0"/>
              <a:t> 표현할 수 있다는 뜻 입니다.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242CC-1C4A-3232-929D-8C435B8818B0}"/>
              </a:ext>
            </a:extLst>
          </p:cNvPr>
          <p:cNvSpPr txBox="1"/>
          <p:nvPr/>
        </p:nvSpPr>
        <p:spPr>
          <a:xfrm>
            <a:off x="4456638" y="4340827"/>
            <a:ext cx="7735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CNN에</a:t>
            </a:r>
            <a:r>
              <a:rPr lang="ko-KR" altLang="en-US" dirty="0"/>
              <a:t> 넣어줄 </a:t>
            </a:r>
            <a:r>
              <a:rPr lang="ko-KR" altLang="en-US" dirty="0" err="1"/>
              <a:t>입력값은</a:t>
            </a:r>
            <a:r>
              <a:rPr lang="ko-KR" altLang="en-US" dirty="0"/>
              <a:t> 이렇게 </a:t>
            </a:r>
            <a:r>
              <a:rPr lang="ko-KR" altLang="en-US" dirty="0" err="1"/>
              <a:t>matrix로</a:t>
            </a:r>
            <a:r>
              <a:rPr lang="ko-KR" altLang="en-US" dirty="0"/>
              <a:t> 표현된 이미지 입니다.</a:t>
            </a:r>
          </a:p>
        </p:txBody>
      </p:sp>
    </p:spTree>
    <p:extLst>
      <p:ext uri="{BB962C8B-B14F-4D97-AF65-F5344CB8AC3E}">
        <p14:creationId xmlns:p14="http://schemas.microsoft.com/office/powerpoint/2010/main" val="211860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65666" y="11135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</a:t>
            </a:r>
            <a:r>
              <a:rPr lang="ko-KR" altLang="en-US" dirty="0"/>
              <a:t>의 작동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8A240-9A81-C923-D6EF-DDE66AC3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594026"/>
            <a:ext cx="9772650" cy="20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87A9A-04F2-B0A8-0EC8-4FDD965D290C}"/>
              </a:ext>
            </a:extLst>
          </p:cNvPr>
          <p:cNvSpPr txBox="1"/>
          <p:nvPr/>
        </p:nvSpPr>
        <p:spPr>
          <a:xfrm>
            <a:off x="714021" y="3660951"/>
            <a:ext cx="111280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조금 더 간략한 예를 위해 위와 같이 5x5의 </a:t>
            </a:r>
            <a:r>
              <a:rPr lang="ko-KR" altLang="en-US" dirty="0" err="1"/>
              <a:t>matrix로</a:t>
            </a:r>
            <a:r>
              <a:rPr lang="ko-KR" altLang="en-US" dirty="0"/>
              <a:t> 표현된 이미지 </a:t>
            </a:r>
            <a:r>
              <a:rPr lang="ko-KR" altLang="en-US" dirty="0" err="1"/>
              <a:t>입력값이</a:t>
            </a:r>
            <a:r>
              <a:rPr lang="ko-KR" altLang="en-US" dirty="0"/>
              <a:t> 있다고 가정합시다. 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CNN에는</a:t>
            </a:r>
            <a:r>
              <a:rPr lang="ko-KR" altLang="en-US" dirty="0"/>
              <a:t> 필터(커널)가 존재합니다. </a:t>
            </a:r>
          </a:p>
          <a:p>
            <a:r>
              <a:rPr lang="ko-KR" altLang="en-US" dirty="0"/>
              <a:t>위의 예시의 경우에는 3x3크기의 필터입니다. 쉽게 표현하면 이 하나의 필터를 이미지 </a:t>
            </a:r>
            <a:r>
              <a:rPr lang="ko-KR" altLang="en-US" dirty="0" err="1"/>
              <a:t>입력값에</a:t>
            </a:r>
            <a:r>
              <a:rPr lang="ko-KR" altLang="en-US" dirty="0"/>
              <a:t> 전체적으로 훑어준다고 생각하면 됩니다.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F1094-7DBB-1B4B-EFE5-E63FAE9133B3}"/>
              </a:ext>
            </a:extLst>
          </p:cNvPr>
          <p:cNvSpPr txBox="1"/>
          <p:nvPr/>
        </p:nvSpPr>
        <p:spPr>
          <a:xfrm>
            <a:off x="714021" y="4915684"/>
            <a:ext cx="1100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즉 </a:t>
            </a:r>
            <a:r>
              <a:rPr lang="ko-KR" altLang="en-US" b="1" dirty="0">
                <a:solidFill>
                  <a:srgbClr val="FF0000"/>
                </a:solidFill>
              </a:rPr>
              <a:t>우리의 </a:t>
            </a:r>
            <a:r>
              <a:rPr lang="ko-KR" altLang="en-US" b="1" dirty="0" err="1">
                <a:solidFill>
                  <a:srgbClr val="FF0000"/>
                </a:solidFill>
              </a:rPr>
              <a:t>입력값</a:t>
            </a:r>
            <a:r>
              <a:rPr lang="ko-KR" altLang="en-US" b="1" dirty="0">
                <a:solidFill>
                  <a:srgbClr val="FF0000"/>
                </a:solidFill>
              </a:rPr>
              <a:t> 이미지의 모든 영역에 같은 필터를 반복 적용해 패턴을 찾아 처리하는 것이 목적</a:t>
            </a:r>
            <a:r>
              <a:rPr lang="ko-KR" altLang="en-US" dirty="0"/>
              <a:t> 입니다.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E98B8-6D1C-CA85-5DBF-8A94904612EC}"/>
              </a:ext>
            </a:extLst>
          </p:cNvPr>
          <p:cNvSpPr txBox="1"/>
          <p:nvPr/>
        </p:nvSpPr>
        <p:spPr>
          <a:xfrm>
            <a:off x="714021" y="5377349"/>
            <a:ext cx="11128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그렇다면 이미지 위에 이 필터를 </a:t>
            </a:r>
            <a:r>
              <a:rPr lang="ko-KR" altLang="en-US" dirty="0" err="1"/>
              <a:t>훑어줄때</a:t>
            </a:r>
            <a:r>
              <a:rPr lang="ko-KR" altLang="en-US" dirty="0"/>
              <a:t> 어떤 일이 일어날까요? 정확히 말하면 이 필터를 이용해 연산처리를 해주는 것입니다.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9ABFF8-2DB7-D014-94B6-27A1D9E92A6E}"/>
              </a:ext>
            </a:extLst>
          </p:cNvPr>
          <p:cNvSpPr txBox="1"/>
          <p:nvPr/>
        </p:nvSpPr>
        <p:spPr>
          <a:xfrm>
            <a:off x="714021" y="6116013"/>
            <a:ext cx="1055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그리고 이 연산처리는 </a:t>
            </a:r>
            <a:r>
              <a:rPr lang="ko-KR" altLang="en-US" dirty="0" err="1"/>
              <a:t>matrix와</a:t>
            </a:r>
            <a:r>
              <a:rPr lang="ko-KR" altLang="en-US" dirty="0"/>
              <a:t> </a:t>
            </a:r>
            <a:r>
              <a:rPr lang="ko-KR" altLang="en-US" dirty="0" err="1"/>
              <a:t>matrix간의</a:t>
            </a:r>
            <a:r>
              <a:rPr lang="ko-KR" altLang="en-US" dirty="0"/>
              <a:t> </a:t>
            </a:r>
            <a:r>
              <a:rPr lang="ko-KR" altLang="en-US" dirty="0" err="1"/>
              <a:t>Inner</a:t>
            </a:r>
            <a:r>
              <a:rPr lang="ko-KR" altLang="en-US" dirty="0"/>
              <a:t> </a:t>
            </a:r>
            <a:r>
              <a:rPr lang="ko-KR" altLang="en-US" dirty="0" err="1"/>
              <a:t>Product라는</a:t>
            </a:r>
            <a:r>
              <a:rPr lang="ko-KR" altLang="en-US" dirty="0"/>
              <a:t> 것을 사용합니다.</a:t>
            </a:r>
          </a:p>
        </p:txBody>
      </p:sp>
    </p:spTree>
    <p:extLst>
      <p:ext uri="{BB962C8B-B14F-4D97-AF65-F5344CB8AC3E}">
        <p14:creationId xmlns:p14="http://schemas.microsoft.com/office/powerpoint/2010/main" val="3274209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88243" y="13844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</a:t>
            </a:r>
            <a:r>
              <a:rPr lang="ko-KR" altLang="en-US" dirty="0"/>
              <a:t>의 작동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DB012-07C5-AAD6-6583-142196ECED94}"/>
              </a:ext>
            </a:extLst>
          </p:cNvPr>
          <p:cNvSpPr txBox="1"/>
          <p:nvPr/>
        </p:nvSpPr>
        <p:spPr>
          <a:xfrm>
            <a:off x="1210733" y="190377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Inner</a:t>
            </a:r>
            <a:r>
              <a:rPr lang="ko-KR" altLang="en-US" dirty="0"/>
              <a:t> </a:t>
            </a:r>
            <a:r>
              <a:rPr lang="ko-KR" altLang="en-US" dirty="0" err="1"/>
              <a:t>product</a:t>
            </a:r>
            <a:r>
              <a:rPr lang="ko-KR" altLang="en-US" dirty="0"/>
              <a:t>(내적 공간)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C5AFCD-5C09-05AE-2A5D-36D39F4E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52" y="2495020"/>
            <a:ext cx="9115425" cy="2409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9E384D-41EA-4E9D-5157-7024242D3C8A}"/>
              </a:ext>
            </a:extLst>
          </p:cNvPr>
          <p:cNvSpPr txBox="1"/>
          <p:nvPr/>
        </p:nvSpPr>
        <p:spPr>
          <a:xfrm>
            <a:off x="1210732" y="5126756"/>
            <a:ext cx="1028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쉽게 말해서 크기의 두 </a:t>
            </a:r>
            <a:r>
              <a:rPr lang="ko-KR" altLang="en-US" dirty="0" err="1"/>
              <a:t>matrix를</a:t>
            </a:r>
            <a:r>
              <a:rPr lang="ko-KR" altLang="en-US" dirty="0"/>
              <a:t> 놓고 각 위치에 있는 숫자를 곱해 모두 더해주는 것입니다.</a:t>
            </a:r>
          </a:p>
        </p:txBody>
      </p:sp>
    </p:spTree>
    <p:extLst>
      <p:ext uri="{BB962C8B-B14F-4D97-AF65-F5344CB8AC3E}">
        <p14:creationId xmlns:p14="http://schemas.microsoft.com/office/powerpoint/2010/main" val="4030712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20510" y="127160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</a:t>
            </a:r>
            <a:r>
              <a:rPr lang="ko-KR" altLang="en-US" dirty="0"/>
              <a:t>의 작동 원리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D5F77-66E1-9C42-B0C1-902C611320F4}"/>
              </a:ext>
            </a:extLst>
          </p:cNvPr>
          <p:cNvSpPr txBox="1"/>
          <p:nvPr/>
        </p:nvSpPr>
        <p:spPr>
          <a:xfrm>
            <a:off x="838200" y="1844301"/>
            <a:ext cx="10382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어떻게 이 이미지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ko-KR" altLang="en-US" dirty="0" err="1"/>
              <a:t>matrix의</a:t>
            </a:r>
            <a:r>
              <a:rPr lang="ko-KR" altLang="en-US" dirty="0"/>
              <a:t> 각 부분과 필터가 연산처리 되는지 그림으로 살펴보겠습니다.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9A01F6-D8C2-BFCF-E810-895FA917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2" y="2417002"/>
            <a:ext cx="4572039" cy="23821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0C392B-0484-67C5-F91E-6B74C4B65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72" y="2213633"/>
            <a:ext cx="5237162" cy="2620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23899-4961-1B26-48FF-34F30AAC2641}"/>
              </a:ext>
            </a:extLst>
          </p:cNvPr>
          <p:cNvSpPr txBox="1"/>
          <p:nvPr/>
        </p:nvSpPr>
        <p:spPr>
          <a:xfrm>
            <a:off x="857427" y="5037793"/>
            <a:ext cx="10247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우선 빨간 테두리 부분의 </a:t>
            </a:r>
            <a:r>
              <a:rPr lang="ko-KR" altLang="en-US" dirty="0" err="1"/>
              <a:t>matrix와</a:t>
            </a:r>
            <a:r>
              <a:rPr lang="ko-KR" altLang="en-US" dirty="0"/>
              <a:t> 필터의 </a:t>
            </a:r>
            <a:r>
              <a:rPr lang="ko-KR" altLang="en-US" dirty="0" err="1"/>
              <a:t>Inner</a:t>
            </a:r>
            <a:r>
              <a:rPr lang="ko-KR" altLang="en-US" dirty="0"/>
              <a:t> </a:t>
            </a:r>
            <a:r>
              <a:rPr lang="ko-KR" altLang="en-US" dirty="0" err="1"/>
              <a:t>product연산을</a:t>
            </a:r>
            <a:r>
              <a:rPr lang="ko-KR" altLang="en-US" dirty="0"/>
              <a:t> 해주면 그 결과값은 4가 됩니다.</a:t>
            </a:r>
          </a:p>
          <a:p>
            <a:r>
              <a:rPr lang="ko-KR" altLang="en-US" dirty="0"/>
              <a:t>이번엔 이 빨간 테두리 부분의 </a:t>
            </a:r>
            <a:r>
              <a:rPr lang="ko-KR" altLang="en-US" dirty="0" err="1"/>
              <a:t>matrix와</a:t>
            </a:r>
            <a:r>
              <a:rPr lang="ko-KR" altLang="en-US" dirty="0"/>
              <a:t> 필터의 연산처리를 해주어 결과값 3을 얻어냅니다. </a:t>
            </a:r>
          </a:p>
          <a:p>
            <a:r>
              <a:rPr lang="ko-KR" altLang="en-US" dirty="0"/>
              <a:t>이러한 과정을 전체 이미지 </a:t>
            </a:r>
            <a:r>
              <a:rPr lang="ko-KR" altLang="en-US" dirty="0" err="1"/>
              <a:t>matrix에</a:t>
            </a:r>
            <a:r>
              <a:rPr lang="ko-KR" altLang="en-US" dirty="0"/>
              <a:t> 필터 </a:t>
            </a:r>
            <a:r>
              <a:rPr lang="ko-KR" altLang="en-US" dirty="0" err="1"/>
              <a:t>matrix를</a:t>
            </a:r>
            <a:r>
              <a:rPr lang="ko-KR" altLang="en-US" dirty="0"/>
              <a:t> 조금씩 움직이며 반복해 줍니다. </a:t>
            </a:r>
          </a:p>
          <a:p>
            <a:r>
              <a:rPr lang="ko-KR" altLang="en-US" dirty="0"/>
              <a:t>그렇게 반복하여 얻어낸 결과값이 분홍색으로 표시된 </a:t>
            </a:r>
            <a:r>
              <a:rPr lang="ko-KR" altLang="en-US" dirty="0" err="1"/>
              <a:t>matrix입니다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15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A7009-9CE5-2A19-0416-3A3B405B3CE4}"/>
              </a:ext>
            </a:extLst>
          </p:cNvPr>
          <p:cNvSpPr txBox="1"/>
          <p:nvPr/>
        </p:nvSpPr>
        <p:spPr>
          <a:xfrm>
            <a:off x="553135" y="1097081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들어가기 전에 딥러닝 히스토리 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B61CF-85B3-17F5-C2A4-BE5E69A1C8A6}"/>
              </a:ext>
            </a:extLst>
          </p:cNvPr>
          <p:cNvSpPr txBox="1"/>
          <p:nvPr/>
        </p:nvSpPr>
        <p:spPr>
          <a:xfrm>
            <a:off x="4647596" y="1850641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1970 ~ 1980 </a:t>
            </a:r>
            <a:r>
              <a:rPr kumimoji="1" lang="ko-KR" altLang="en-US" b="1" dirty="0"/>
              <a:t>인공지능 암흑기</a:t>
            </a:r>
            <a:endParaRPr kumimoji="1"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07CDC-5533-AEA5-1ABC-4E65146DCFEF}"/>
              </a:ext>
            </a:extLst>
          </p:cNvPr>
          <p:cNvSpPr txBox="1"/>
          <p:nvPr/>
        </p:nvSpPr>
        <p:spPr>
          <a:xfrm>
            <a:off x="4738546" y="2604202"/>
            <a:ext cx="69748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비판의 핵심은 아주 간단한 </a:t>
            </a:r>
            <a:r>
              <a:rPr kumimoji="1" lang="en-US" altLang="ko-KR" dirty="0"/>
              <a:t>XOR </a:t>
            </a:r>
            <a:r>
              <a:rPr kumimoji="1" lang="ko-KR" altLang="en-US" dirty="0"/>
              <a:t>문제를 풀지 못하는 한계를 </a:t>
            </a:r>
            <a:endParaRPr kumimoji="1" lang="en-US" altLang="ko-KR" dirty="0"/>
          </a:p>
          <a:p>
            <a:r>
              <a:rPr kumimoji="1" lang="ko-KR" altLang="en-US" dirty="0"/>
              <a:t>지적 하면서 책을 발간하는데 연결주의 학파의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이라는 </a:t>
            </a:r>
            <a:endParaRPr kumimoji="1" lang="en-US" altLang="ko-KR" dirty="0"/>
          </a:p>
          <a:p>
            <a:r>
              <a:rPr kumimoji="1" lang="ko-KR" altLang="en-US" dirty="0"/>
              <a:t>명칭으로 책을 내버린 것이다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간단한 문제도 해결하지 못하는데 </a:t>
            </a:r>
            <a:endParaRPr kumimoji="1" lang="en-US" altLang="ko-KR" dirty="0"/>
          </a:p>
          <a:p>
            <a:r>
              <a:rPr kumimoji="1" lang="ko-KR" altLang="en-US" dirty="0"/>
              <a:t>사람을 어떻게 대처할 수 있나 라는 내용입니다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결과 연결주의 학파가 망해가는데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기호주의 학파도 같이 망해</a:t>
            </a:r>
            <a:endParaRPr kumimoji="1" lang="en-US" altLang="ko-KR" dirty="0"/>
          </a:p>
          <a:p>
            <a:r>
              <a:rPr kumimoji="1" lang="ko-KR" altLang="en-US" dirty="0"/>
              <a:t>버립니다</a:t>
            </a:r>
            <a:r>
              <a:rPr kumimoji="1" lang="en-US" altLang="ko-KR" dirty="0"/>
              <a:t>. ???</a:t>
            </a:r>
            <a:r>
              <a:rPr kumimoji="1" lang="ko-KR" altLang="en-US" dirty="0"/>
              <a:t> 그러면 왜 기호주의 학파도 망하게 되었는가 </a:t>
            </a:r>
            <a:r>
              <a:rPr kumimoji="1" lang="en-US" altLang="ko-KR" dirty="0"/>
              <a:t>? </a:t>
            </a:r>
          </a:p>
          <a:p>
            <a:r>
              <a:rPr kumimoji="1" lang="ko-KR" altLang="en-US" dirty="0"/>
              <a:t>그 이유는 같은 뿌리인 인공지능에 대한 학파이기 때문입니다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이런 시기를 </a:t>
            </a:r>
            <a:r>
              <a:rPr kumimoji="1" lang="en-US" altLang="ko-KR" dirty="0"/>
              <a:t>AI winter</a:t>
            </a:r>
            <a:r>
              <a:rPr kumimoji="1" lang="ko-KR" altLang="en-US" dirty="0"/>
              <a:t> 라고 하며 인공지능의 </a:t>
            </a:r>
            <a:r>
              <a:rPr kumimoji="1" lang="en-US" altLang="ko-KR" dirty="0"/>
              <a:t>Dark Age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D82908-C2B5-2FC8-63B2-5500BF70B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1" r="29798"/>
          <a:stretch/>
        </p:blipFill>
        <p:spPr bwMode="auto">
          <a:xfrm>
            <a:off x="620868" y="1664138"/>
            <a:ext cx="3539617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864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31798" y="143841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</a:t>
            </a:r>
            <a:r>
              <a:rPr lang="ko-KR" altLang="en-US" dirty="0"/>
              <a:t>의 작동 원리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BE5CC9-090C-EE83-C3EE-4DBCDCEB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6" y="2182968"/>
            <a:ext cx="4572039" cy="23821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B3557-D5D8-D55F-5CA4-2F8C9D77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4347"/>
            <a:ext cx="5237162" cy="2620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C0508-AD8D-CC78-9C43-3BD3979B19C1}"/>
              </a:ext>
            </a:extLst>
          </p:cNvPr>
          <p:cNvSpPr txBox="1"/>
          <p:nvPr/>
        </p:nvSpPr>
        <p:spPr>
          <a:xfrm>
            <a:off x="659516" y="4565138"/>
            <a:ext cx="1052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자세히 보면 결과값의 크기(단어 선택의 혼동이 있을 수 있습니다. 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크기란</a:t>
            </a:r>
            <a:r>
              <a:rPr lang="ko-KR" altLang="en-US" dirty="0"/>
              <a:t> </a:t>
            </a:r>
            <a:r>
              <a:rPr lang="ko-KR" altLang="en-US" dirty="0" err="1"/>
              <a:t>matrix의</a:t>
            </a:r>
            <a:r>
              <a:rPr lang="ko-KR" altLang="en-US" dirty="0"/>
              <a:t> </a:t>
            </a:r>
            <a:r>
              <a:rPr lang="ko-KR" altLang="en-US" dirty="0" err="1"/>
              <a:t>dimension을</a:t>
            </a:r>
            <a:r>
              <a:rPr lang="ko-KR" altLang="en-US" dirty="0"/>
              <a:t> </a:t>
            </a:r>
            <a:r>
              <a:rPr lang="ko-KR" altLang="en-US" dirty="0" err="1"/>
              <a:t>가르킵니다</a:t>
            </a:r>
            <a:r>
              <a:rPr lang="ko-KR" altLang="en-US" dirty="0"/>
              <a:t>)는 3x3이라는 것을 파악할 수 있습니다.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34CF4-9C9F-6FD8-6ED7-B3E2B7766B69}"/>
              </a:ext>
            </a:extLst>
          </p:cNvPr>
          <p:cNvSpPr txBox="1"/>
          <p:nvPr/>
        </p:nvSpPr>
        <p:spPr>
          <a:xfrm>
            <a:off x="659516" y="5340824"/>
            <a:ext cx="11015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왜 그런지 다들 눈치 채셨나요? 5x5로 구성된 칸들에 3x3크기의 블록을 움직인다고 생각해보면 너비와 높이 </a:t>
            </a:r>
            <a:r>
              <a:rPr lang="ko-KR" altLang="en-US" dirty="0" err="1"/>
              <a:t>둘다</a:t>
            </a:r>
            <a:r>
              <a:rPr lang="ko-KR" altLang="en-US" dirty="0"/>
              <a:t> 3번씩 놓을 수 있기 때문입니다.</a:t>
            </a:r>
          </a:p>
        </p:txBody>
      </p:sp>
    </p:spTree>
    <p:extLst>
      <p:ext uri="{BB962C8B-B14F-4D97-AF65-F5344CB8AC3E}">
        <p14:creationId xmlns:p14="http://schemas.microsoft.com/office/powerpoint/2010/main" val="1103034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20509" y="181094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 </a:t>
            </a:r>
            <a:r>
              <a:rPr lang="ko-KR" altLang="en-US" dirty="0"/>
              <a:t>레이어 역할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1B649-C348-5B5A-0C3C-91822D6E339D}"/>
              </a:ext>
            </a:extLst>
          </p:cNvPr>
          <p:cNvSpPr txBox="1"/>
          <p:nvPr/>
        </p:nvSpPr>
        <p:spPr>
          <a:xfrm>
            <a:off x="690033" y="2312917"/>
            <a:ext cx="107893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(Convolutional Layer)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Convolutional Neural Network (CNN)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가장 중요한 역할을 수행하는 레이어입니다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데이터로부터 특징을 추출하는 과정을 담당하며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처리와 패턴 인식에 탁월한 성능을 보입니다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CF2C0-ECD3-63D7-F3FF-C90E6F439023}"/>
              </a:ext>
            </a:extLst>
          </p:cNvPr>
          <p:cNvSpPr txBox="1"/>
          <p:nvPr/>
        </p:nvSpPr>
        <p:spPr>
          <a:xfrm>
            <a:off x="510821" y="3472091"/>
            <a:ext cx="11263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추출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데이터로부터 특징을 추출합니다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위해 커널 또는 필터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(filter)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라고 하는 작은 크기의 가중치 행렬을 사용하여 입력 데이터를 스캔합니다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과정에서 커널과 입력 데이터의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연산이 수행되며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특정한 패턴이나 특징을 감지하는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DBB07-86D8-729E-E244-2A99791D2289}"/>
              </a:ext>
            </a:extLst>
          </p:cNvPr>
          <p:cNvSpPr txBox="1"/>
          <p:nvPr/>
        </p:nvSpPr>
        <p:spPr>
          <a:xfrm>
            <a:off x="510820" y="4631265"/>
            <a:ext cx="113989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지역적인 특징 인식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지역적인 특징을 인식할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커널이 입력 데이터를 작은 영역 단위로 스캔하면서 해당 영역의 패턴을 파악하는 것을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지역 특징 인식은 이미지의 공간적인 구조를 파악하고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내에서의 패턴 인식을 용이하게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7219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43087" y="177708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</a:t>
            </a:r>
            <a:r>
              <a:rPr lang="ko-KR" altLang="en-US" dirty="0" err="1"/>
              <a:t>Convolution</a:t>
            </a:r>
            <a:r>
              <a:rPr lang="en-US" altLang="ko-KR" dirty="0"/>
              <a:t>) </a:t>
            </a:r>
            <a:r>
              <a:rPr lang="ko-KR" altLang="en-US" dirty="0"/>
              <a:t>레이어 역할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B7518-1A09-8733-3F0B-0E604BAC7CDD}"/>
              </a:ext>
            </a:extLst>
          </p:cNvPr>
          <p:cNvSpPr txBox="1"/>
          <p:nvPr/>
        </p:nvSpPr>
        <p:spPr>
          <a:xfrm>
            <a:off x="770466" y="2362747"/>
            <a:ext cx="10778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맵 생성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여러 개의 커널을 동시에 사용하여 다양한 특징을 추출합니다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과정에서 입력 데이터의 각 영역별로 커널과의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수행되고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결과로 여러 개의 특징 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(feature map)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생성됩니다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데이터의 다른 측면이나 특성을 나타내며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다음 레이어로 전달됩니다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AA11B-6D79-747E-25B9-EDC72C7B0D6B}"/>
              </a:ext>
            </a:extLst>
          </p:cNvPr>
          <p:cNvSpPr txBox="1"/>
          <p:nvPr/>
        </p:nvSpPr>
        <p:spPr>
          <a:xfrm>
            <a:off x="770466" y="3395133"/>
            <a:ext cx="10778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파라미터 공유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커널을 이용한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통해 특징을 추출하므로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커널의 가중치를 학습하는 과정이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레이어에서는 커널의 파라미터를 입력 데이터의 모든 위치에서 동일하게 공유하여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학습해야 할 파라미터의 수를 대폭 줄이고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효율성과 일반화 성능을 향상시킵니다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B14CC-0DD8-AF5A-EF86-92DECBD3229B}"/>
              </a:ext>
            </a:extLst>
          </p:cNvPr>
          <p:cNvSpPr txBox="1"/>
          <p:nvPr/>
        </p:nvSpPr>
        <p:spPr>
          <a:xfrm>
            <a:off x="443087" y="4841079"/>
            <a:ext cx="11500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코드에서는 </a:t>
            </a:r>
            <a:r>
              <a:rPr lang="ko-KR" altLang="en-US" dirty="0" err="1"/>
              <a:t>합성곱</a:t>
            </a:r>
            <a:r>
              <a:rPr lang="ko-KR" altLang="en-US" dirty="0"/>
              <a:t> 레이어를 nn.Conv2d로 구현하고 있습니다. 해당 코드에서는 입력 데이터와 필터의 크기, </a:t>
            </a:r>
            <a:r>
              <a:rPr lang="ko-KR" altLang="en-US" dirty="0" err="1"/>
              <a:t>스트라이드</a:t>
            </a:r>
            <a:r>
              <a:rPr lang="ko-KR" altLang="en-US" dirty="0"/>
              <a:t>(</a:t>
            </a:r>
            <a:r>
              <a:rPr lang="ko-KR" altLang="en-US" dirty="0" err="1"/>
              <a:t>stride</a:t>
            </a:r>
            <a:r>
              <a:rPr lang="ko-KR" altLang="en-US" dirty="0"/>
              <a:t>), 패딩(</a:t>
            </a:r>
            <a:r>
              <a:rPr lang="ko-KR" altLang="en-US" dirty="0" err="1"/>
              <a:t>padding</a:t>
            </a:r>
            <a:r>
              <a:rPr lang="ko-KR" altLang="en-US" dirty="0"/>
              <a:t>) 등을 지정하여 </a:t>
            </a:r>
            <a:r>
              <a:rPr lang="ko-KR" altLang="en-US" dirty="0" err="1"/>
              <a:t>합성곱</a:t>
            </a:r>
            <a:r>
              <a:rPr lang="ko-KR" altLang="en-US" dirty="0"/>
              <a:t> 연산을 수행하고, 특징 </a:t>
            </a:r>
            <a:r>
              <a:rPr lang="ko-KR" altLang="en-US" dirty="0" err="1"/>
              <a:t>맵을</a:t>
            </a:r>
            <a:r>
              <a:rPr lang="ko-KR" altLang="en-US" dirty="0"/>
              <a:t> 생성합니다.</a:t>
            </a:r>
          </a:p>
        </p:txBody>
      </p:sp>
    </p:spTree>
    <p:extLst>
      <p:ext uri="{BB962C8B-B14F-4D97-AF65-F5344CB8AC3E}">
        <p14:creationId xmlns:p14="http://schemas.microsoft.com/office/powerpoint/2010/main" val="2294550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601132" y="117278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Valid Padding </a:t>
            </a:r>
            <a:r>
              <a:rPr lang="ko-KR" altLang="en-US" b="1" dirty="0"/>
              <a:t>소개</a:t>
            </a:r>
          </a:p>
        </p:txBody>
      </p:sp>
      <p:pic>
        <p:nvPicPr>
          <p:cNvPr id="41987" name="Picture 3" descr="CNN 이란? 2 : 네이버 블로그">
            <a:extLst>
              <a:ext uri="{FF2B5EF4-FFF2-40B4-BE49-F238E27FC236}">
                <a16:creationId xmlns:a16="http://schemas.microsoft.com/office/drawing/2014/main" id="{E749B6EA-195F-ACAD-490D-907E4DA3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82" y="2371677"/>
            <a:ext cx="5538483" cy="25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9F3C4-BEE0-8632-388E-94FF9C7FC1E3}"/>
              </a:ext>
            </a:extLst>
          </p:cNvPr>
          <p:cNvSpPr txBox="1"/>
          <p:nvPr/>
        </p:nvSpPr>
        <p:spPr>
          <a:xfrm>
            <a:off x="1075265" y="1725346"/>
            <a:ext cx="10416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 패딩을 적용하지 않는 방식입니다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 주위에 추가적인 값으로 채워지는 패딩을 적용하지 않기 때문에 출력 크기는 입력 크기보다 작아집니다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2A4D1-5AF2-FF08-171A-3204C9C1EEB8}"/>
              </a:ext>
            </a:extLst>
          </p:cNvPr>
          <p:cNvSpPr txBox="1"/>
          <p:nvPr/>
        </p:nvSpPr>
        <p:spPr>
          <a:xfrm>
            <a:off x="1075264" y="5076378"/>
            <a:ext cx="10416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 </a:t>
            </a:r>
            <a:r>
              <a:rPr lang="ko-KR" altLang="en-US" dirty="0"/>
              <a:t>패딩을 추가 하지 않은 형태를 의미합니다</a:t>
            </a:r>
            <a:r>
              <a:rPr lang="en-US" altLang="ko-KR" dirty="0"/>
              <a:t>. Valid</a:t>
            </a:r>
            <a:r>
              <a:rPr lang="ko-KR" altLang="en-US" dirty="0"/>
              <a:t> </a:t>
            </a:r>
            <a:r>
              <a:rPr lang="en-US" altLang="ko-KR" dirty="0"/>
              <a:t>Padding </a:t>
            </a:r>
            <a:r>
              <a:rPr lang="ko-KR" altLang="en-US" dirty="0"/>
              <a:t>적용하고 필터 통과하면 그 결과 </a:t>
            </a:r>
            <a:endParaRPr lang="en-US" altLang="ko-KR" dirty="0"/>
          </a:p>
          <a:p>
            <a:r>
              <a:rPr lang="ko-KR" altLang="en-US" dirty="0"/>
              <a:t>항상 입력 사이즈보다 작게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340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601132" y="117278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Padding </a:t>
            </a:r>
            <a:r>
              <a:rPr lang="ko-KR" altLang="en-US" b="1" dirty="0"/>
              <a:t>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C677BF-0C27-6BD4-6A91-10DBE5BF13F4}"/>
              </a:ext>
            </a:extLst>
          </p:cNvPr>
          <p:cNvSpPr txBox="1"/>
          <p:nvPr/>
        </p:nvSpPr>
        <p:spPr>
          <a:xfrm>
            <a:off x="599722" y="1722312"/>
            <a:ext cx="10992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신경망에서 입력 데이터의 공간적인 크기를 보존하거나 조정하는 기술입니다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수행할 때 입력 데이터 주위에 추가적인 값으로 채워진 빈 영역을 만들어줍니다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패딩을 적용함으로써 입력 데이터의 크기를 유지하거나 적절히 조절할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BE87B-F7F5-8AEC-8ED9-AA45D0D6F670}"/>
              </a:ext>
            </a:extLst>
          </p:cNvPr>
          <p:cNvSpPr txBox="1"/>
          <p:nvPr/>
        </p:nvSpPr>
        <p:spPr>
          <a:xfrm>
            <a:off x="599722" y="282584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패딩의 목적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643890-2553-067A-3090-5F278F642FFB}"/>
              </a:ext>
            </a:extLst>
          </p:cNvPr>
          <p:cNvSpPr txBox="1"/>
          <p:nvPr/>
        </p:nvSpPr>
        <p:spPr>
          <a:xfrm>
            <a:off x="962378" y="3375374"/>
            <a:ext cx="1031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경계 처리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연산은 입력 데이터의 가장자리에 위치한 픽셀 또는 요소들의 정보를 손실할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적용함으로써 입력 데이터의 경계 부분에 대한 정보를 보존하고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가장자리에 위치한 패턴을 학습할 수 있도록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B1CB0A-BEFD-19FB-EF5D-F5B588629F4C}"/>
              </a:ext>
            </a:extLst>
          </p:cNvPr>
          <p:cNvSpPr txBox="1"/>
          <p:nvPr/>
        </p:nvSpPr>
        <p:spPr>
          <a:xfrm>
            <a:off x="962377" y="4428271"/>
            <a:ext cx="10507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 조절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연산은 입력과 출력의 공간적인 크기를 조절하는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사용하여 입력 데이터의 크기를 조절함으로써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데이터의 크기를 원하는 대로 조절할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36A7AE-8E6E-10DF-6F0F-EBC5A51E4294}"/>
              </a:ext>
            </a:extLst>
          </p:cNvPr>
          <p:cNvSpPr txBox="1"/>
          <p:nvPr/>
        </p:nvSpPr>
        <p:spPr>
          <a:xfrm>
            <a:off x="962377" y="5204169"/>
            <a:ext cx="10629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 정보 유지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사용하여 입력 데이터의 공간 정보를 유지할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신경망은 주로 이미지와 같은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 데이터를 처리하는 데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통해 입력 데이터의 공간 구조를 유지하면서 특징을 추출할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072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601132" y="145500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Valid Padding </a:t>
            </a:r>
            <a:r>
              <a:rPr lang="ko-KR" altLang="en-US" b="1" dirty="0"/>
              <a:t>특징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2A085-DD9A-13D8-987B-9AE571F7E825}"/>
              </a:ext>
            </a:extLst>
          </p:cNvPr>
          <p:cNvSpPr txBox="1"/>
          <p:nvPr/>
        </p:nvSpPr>
        <p:spPr>
          <a:xfrm>
            <a:off x="560211" y="2171344"/>
            <a:ext cx="110715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패딩 크기 없음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패딩은 입력 데이터의 가장자리에 패딩을 추가하지 않으므로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정보 손실 방지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패딩은 입력 데이터의 가장자리에 있는 원소들을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 참여시키지 않습니다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입력 데이터의 가장자리에 있는 중요한 특징이나 패턴이 무시되지 않고 보존됩니다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출력 크기 감소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사용하면 출력 크기가 입력 크기보다 작아집니다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데이터의 공간적인 구조를 보존하기 어렵게 만들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경계 효과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패딩은 입력 데이터의 경계 부분에서는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필터의 중심과의 겹치는 영역이 적어집니다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경계 부분의 특징을 정확하게 인식하거나 활용하기 어렵게 만들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09831-FA5B-656A-41FE-68198B40619A}"/>
              </a:ext>
            </a:extLst>
          </p:cNvPr>
          <p:cNvSpPr txBox="1"/>
          <p:nvPr/>
        </p:nvSpPr>
        <p:spPr>
          <a:xfrm>
            <a:off x="210254" y="5402997"/>
            <a:ext cx="1177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패딩은 입력 데이터의 가장자리에 있는 특징이나 패턴을 충분히 반영하면서도 정보 손실을 방지할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789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601132" y="145500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Valid Padding </a:t>
            </a:r>
            <a:r>
              <a:rPr lang="ko-KR" altLang="en-US" b="1" dirty="0"/>
              <a:t>한계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EAAEB-6E64-DE14-025A-DD149B82A3BD}"/>
              </a:ext>
            </a:extLst>
          </p:cNvPr>
          <p:cNvSpPr txBox="1"/>
          <p:nvPr/>
        </p:nvSpPr>
        <p:spPr>
          <a:xfrm>
            <a:off x="905932" y="1917257"/>
            <a:ext cx="11026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수행할 때 입력 데이터의 가장자리에 패딩을 적용하지 않는 방식입니다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입력 데이터의 가장자리 원소들은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 중앙에 위치한 원소들보다 적은 비율로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16C73-D5A3-4B50-3C39-44259257DDD8}"/>
              </a:ext>
            </a:extLst>
          </p:cNvPr>
          <p:cNvSpPr txBox="1"/>
          <p:nvPr/>
        </p:nvSpPr>
        <p:spPr>
          <a:xfrm>
            <a:off x="601132" y="276173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상황에서는 몇 가지 문제가 발생할 수 있습니다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AB65F-26F9-414D-17AD-573ECF6314E0}"/>
              </a:ext>
            </a:extLst>
          </p:cNvPr>
          <p:cNvSpPr txBox="1"/>
          <p:nvPr/>
        </p:nvSpPr>
        <p:spPr>
          <a:xfrm>
            <a:off x="601132" y="3329210"/>
            <a:ext cx="110264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정보 손실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사용하면 입력 데이터의 가장자리에 위치한 원소들은 중앙에 위치한 원소들보다 적은 비율로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 참여합니다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입력 데이터의 가장자리에 있는 중요한 특징이나 패턴은 충분히 반영되지 않을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정보 손실로 이어질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경계 효과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사용하면 입력 데이터의 경계 부분에서는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필터의 중심과의 겹치는 영역이 적어집니다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경계 부분의 특징을 정확하게 인식하거나 활용하기 어렵게 만들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 감소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Valid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패딩을 사용하면 출력 크기가 입력 크기보다 작아집니다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연산의 출력이 입력보다 작아지므로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다음 레이어에서는 공간적인 정보를 더욱 집중적으로 다룰 수 있지만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공간적인 구조를 보존하기 어려울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505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601132" y="117278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Zero Padding </a:t>
            </a:r>
            <a:r>
              <a:rPr lang="ko-KR" altLang="en-US" b="1" dirty="0"/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B4FB2-305D-A7C9-2E35-A7028765717C}"/>
              </a:ext>
            </a:extLst>
          </p:cNvPr>
          <p:cNvSpPr txBox="1"/>
          <p:nvPr/>
        </p:nvSpPr>
        <p:spPr>
          <a:xfrm>
            <a:off x="838199" y="1703779"/>
            <a:ext cx="10947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Convolution처리를</a:t>
            </a:r>
            <a:r>
              <a:rPr lang="ko-KR" altLang="en-US" dirty="0"/>
              <a:t> 보면 5x5크기의 이미지에 필터처리를 해주었더니 결과값의 크기가 3x3로 줄어들었다</a:t>
            </a:r>
          </a:p>
          <a:p>
            <a:r>
              <a:rPr lang="ko-KR" altLang="en-US" dirty="0"/>
              <a:t>는 것을 알 수 있습니다. 즉 손실되는 부분이 발생한다는 뜻입니다.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30926-7C29-B87C-15DB-576B001CB4F4}"/>
              </a:ext>
            </a:extLst>
          </p:cNvPr>
          <p:cNvSpPr txBox="1"/>
          <p:nvPr/>
        </p:nvSpPr>
        <p:spPr>
          <a:xfrm>
            <a:off x="838198" y="2511777"/>
            <a:ext cx="940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이런 문제점(?)을 해결하기 위해 </a:t>
            </a:r>
            <a:r>
              <a:rPr lang="ko-KR" altLang="en-US" dirty="0" err="1"/>
              <a:t>Padding이라는</a:t>
            </a:r>
            <a:r>
              <a:rPr lang="ko-KR" altLang="en-US" dirty="0"/>
              <a:t> 방법을 사용할 수 있습니다.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2CB20-E9A1-2D99-1056-7C8F780742E0}"/>
              </a:ext>
            </a:extLst>
          </p:cNvPr>
          <p:cNvSpPr txBox="1"/>
          <p:nvPr/>
        </p:nvSpPr>
        <p:spPr>
          <a:xfrm>
            <a:off x="838197" y="3204443"/>
            <a:ext cx="7763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쉽게 말해 0로 구성된 테두리를 이미지 가장자리에 감싸 준다고 생각하면 됩니다.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EB072F-8BA7-7B15-DF48-EDA83FE7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885" y="2394539"/>
            <a:ext cx="2686050" cy="3133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5EE2B4-7B68-D81A-CA73-6213A1FBE33A}"/>
              </a:ext>
            </a:extLst>
          </p:cNvPr>
          <p:cNvSpPr txBox="1"/>
          <p:nvPr/>
        </p:nvSpPr>
        <p:spPr>
          <a:xfrm>
            <a:off x="747889" y="405877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5x5크기의 이미지 </a:t>
            </a:r>
            <a:r>
              <a:rPr lang="ko-KR" altLang="en-US" dirty="0" err="1"/>
              <a:t>입력값이</a:t>
            </a:r>
            <a:r>
              <a:rPr lang="ko-KR" altLang="en-US" dirty="0"/>
              <a:t> 7x7크기가 </a:t>
            </a:r>
            <a:r>
              <a:rPr lang="ko-KR" altLang="en-US" dirty="0" err="1"/>
              <a:t>될겁니다</a:t>
            </a:r>
            <a:r>
              <a:rPr lang="ko-KR" alt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EF9A1-81DA-6462-87AF-B3A4E970C238}"/>
              </a:ext>
            </a:extLst>
          </p:cNvPr>
          <p:cNvSpPr txBox="1"/>
          <p:nvPr/>
        </p:nvSpPr>
        <p:spPr>
          <a:xfrm>
            <a:off x="754941" y="4589775"/>
            <a:ext cx="8151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상태에서 3x3필터를 적용해줄 경우 똑같이 5x5크기의 결과값을 </a:t>
            </a:r>
            <a:r>
              <a:rPr lang="ko-KR" altLang="en-US" dirty="0" err="1"/>
              <a:t>얻을수</a:t>
            </a:r>
            <a:r>
              <a:rPr lang="ko-KR" altLang="en-US" dirty="0"/>
              <a:t> 있겠죠?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BAE42-5297-26D2-C012-613ED1DB75A8}"/>
              </a:ext>
            </a:extLst>
          </p:cNvPr>
          <p:cNvSpPr txBox="1"/>
          <p:nvPr/>
        </p:nvSpPr>
        <p:spPr>
          <a:xfrm>
            <a:off x="754940" y="5369719"/>
            <a:ext cx="84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이렇게 되면 </a:t>
            </a:r>
            <a:r>
              <a:rPr lang="ko-KR" altLang="en-US" dirty="0" err="1"/>
              <a:t>입력값의</a:t>
            </a:r>
            <a:r>
              <a:rPr lang="ko-KR" altLang="en-US" dirty="0"/>
              <a:t> 크기와 결과값의 크기가 </a:t>
            </a:r>
            <a:r>
              <a:rPr lang="ko-KR" altLang="en-US" dirty="0" err="1"/>
              <a:t>같아졌음</a:t>
            </a:r>
            <a:r>
              <a:rPr lang="ko-KR" altLang="en-US" dirty="0"/>
              <a:t>, 즉 손실이 없어졌음을 볼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3934608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567265" y="191784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Zero Padding </a:t>
            </a:r>
            <a:r>
              <a:rPr lang="ko-KR" altLang="en-US" b="1" dirty="0"/>
              <a:t>장점 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EB072F-8BA7-7B15-DF48-EDA83FE7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5" y="2767073"/>
            <a:ext cx="2686050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0C7E6F-2E3C-227A-0310-AB2BB79351CF}"/>
              </a:ext>
            </a:extLst>
          </p:cNvPr>
          <p:cNvSpPr txBox="1"/>
          <p:nvPr/>
        </p:nvSpPr>
        <p:spPr>
          <a:xfrm>
            <a:off x="3468509" y="2288474"/>
            <a:ext cx="8384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추가하는 패딩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AEF2-C8F1-C7BA-BA47-888AEBC9BD2C}"/>
              </a:ext>
            </a:extLst>
          </p:cNvPr>
          <p:cNvSpPr txBox="1"/>
          <p:nvPr/>
        </p:nvSpPr>
        <p:spPr>
          <a:xfrm>
            <a:off x="3629376" y="3048337"/>
            <a:ext cx="8223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보존된 공간 정보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추가하여 입력과 출력의 공간적인 구조를 보존합니다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모델이 입력 데이터의 가장자리에 있는 중요한 패턴이나 특징을 인식할 수 있도록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경계 처리 개선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경계 부분에서도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필터의 중심과의 겹치는 영역을 늘립니다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경계 부분에서도 특징을 정확하게 인식하고 활용할 수 있도록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360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09221" y="136469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Zero Padding </a:t>
            </a:r>
            <a:r>
              <a:rPr lang="ko-KR" altLang="en-US" b="1" dirty="0"/>
              <a:t>장점 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EB072F-8BA7-7B15-DF48-EDA83FE7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1" y="2213918"/>
            <a:ext cx="2686050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0C7E6F-2E3C-227A-0310-AB2BB79351CF}"/>
              </a:ext>
            </a:extLst>
          </p:cNvPr>
          <p:cNvSpPr txBox="1"/>
          <p:nvPr/>
        </p:nvSpPr>
        <p:spPr>
          <a:xfrm>
            <a:off x="3310465" y="1735319"/>
            <a:ext cx="8384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추가하는 패딩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8A49C-EE57-CCBC-63BB-E110C622391E}"/>
              </a:ext>
            </a:extLst>
          </p:cNvPr>
          <p:cNvSpPr txBox="1"/>
          <p:nvPr/>
        </p:nvSpPr>
        <p:spPr>
          <a:xfrm>
            <a:off x="3310465" y="2349385"/>
            <a:ext cx="81562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 startAt="3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 보존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추가하는 것이므로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크기를 유지할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모델의 다음 레이어로 전달되는 정보의 양을 보존하면서 더 많은 특징을 학습할 수 있도록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buAutoNum type="arabicPeriod" startAt="3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AutoNum type="arabicPeriod" startAt="4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안정성 개선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추가하여 모델의 안정성을 개선할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데이터의 작은 변화에 민감하게 반응하는 것을 완화하고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입력에 더 일반화된 특징을 학습할 수 있도록 도움을 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C7F5E-68AC-C07C-9798-FE20C5483D3B}"/>
              </a:ext>
            </a:extLst>
          </p:cNvPr>
          <p:cNvSpPr txBox="1"/>
          <p:nvPr/>
        </p:nvSpPr>
        <p:spPr>
          <a:xfrm>
            <a:off x="657577" y="5504371"/>
            <a:ext cx="8689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널리 사용되는 패딩 방법 중 하나로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추가하여 모델의 성능과 안정성을 향상시킵니다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3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A7009-9CE5-2A19-0416-3A3B405B3CE4}"/>
              </a:ext>
            </a:extLst>
          </p:cNvPr>
          <p:cNvSpPr txBox="1"/>
          <p:nvPr/>
        </p:nvSpPr>
        <p:spPr>
          <a:xfrm>
            <a:off x="553135" y="1097081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들어가기 전에 딥러닝 히스토리 </a:t>
            </a:r>
            <a:endParaRPr kumimoji="1" lang="en-US" altLang="ko-KR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F717852-9E6F-DEFA-71A2-9EEE338B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5" y="1768822"/>
            <a:ext cx="3822471" cy="47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80FCE-4B19-0D78-3A32-F69C073D2EF5}"/>
              </a:ext>
            </a:extLst>
          </p:cNvPr>
          <p:cNvSpPr txBox="1"/>
          <p:nvPr/>
        </p:nvSpPr>
        <p:spPr>
          <a:xfrm>
            <a:off x="4591152" y="1481309"/>
            <a:ext cx="596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1986</a:t>
            </a:r>
            <a:r>
              <a:rPr kumimoji="1" lang="ko-KR" altLang="en-US" b="1" dirty="0"/>
              <a:t>년 인공지능 암흑기 끝 </a:t>
            </a:r>
            <a:r>
              <a:rPr kumimoji="1" lang="en-US" altLang="ko-KR" b="1" dirty="0"/>
              <a:t>!!! </a:t>
            </a:r>
            <a:r>
              <a:rPr kumimoji="1" lang="en-US" altLang="ko-KR" dirty="0"/>
              <a:t>Back propagation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등장 </a:t>
            </a:r>
            <a:r>
              <a:rPr kumimoji="1" lang="en-US" altLang="ko-KR" b="1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FE48F-DEB9-776A-902A-EB828469BBA4}"/>
              </a:ext>
            </a:extLst>
          </p:cNvPr>
          <p:cNvSpPr txBox="1"/>
          <p:nvPr/>
        </p:nvSpPr>
        <p:spPr>
          <a:xfrm>
            <a:off x="4591152" y="1997839"/>
            <a:ext cx="718215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암흑기 시작은 </a:t>
            </a:r>
            <a:r>
              <a:rPr kumimoji="1" lang="en-US" altLang="ko-KR" dirty="0"/>
              <a:t>XOR </a:t>
            </a:r>
            <a:r>
              <a:rPr kumimoji="1" lang="ko-KR" altLang="en-US" dirty="0"/>
              <a:t>문제 해결하는데 거의 </a:t>
            </a:r>
            <a:r>
              <a:rPr kumimoji="1" lang="en-US" altLang="ko-KR" dirty="0"/>
              <a:t>17</a:t>
            </a:r>
            <a:r>
              <a:rPr kumimoji="1" lang="ko-KR" altLang="en-US" dirty="0"/>
              <a:t>년이 걸렸습니다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즉 암흑기 동안 인공지능 연구가 제대로 되지 않았습니다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그러다가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대부가 등장합니다</a:t>
            </a:r>
            <a:r>
              <a:rPr kumimoji="1" lang="en-US" altLang="ko-KR" dirty="0"/>
              <a:t>. XOR </a:t>
            </a:r>
            <a:r>
              <a:rPr kumimoji="1" lang="ko-KR" altLang="en-US" dirty="0"/>
              <a:t>문제를 풀 수 </a:t>
            </a:r>
            <a:r>
              <a:rPr kumimoji="1" lang="ko-KR" altLang="en-US" dirty="0" err="1"/>
              <a:t>있게한</a:t>
            </a:r>
            <a:r>
              <a:rPr kumimoji="1" lang="ko-KR" altLang="en-US" dirty="0"/>
              <a:t> 알고리즘</a:t>
            </a:r>
            <a:endParaRPr kumimoji="1" lang="en-US" altLang="ko-KR" dirty="0"/>
          </a:p>
          <a:p>
            <a:r>
              <a:rPr kumimoji="1" lang="en-US" altLang="ko-KR" dirty="0"/>
              <a:t>Back propagation </a:t>
            </a:r>
            <a:r>
              <a:rPr kumimoji="1" lang="ko-KR" altLang="en-US" dirty="0"/>
              <a:t>등장합니다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방식을 채용한 것이 </a:t>
            </a:r>
            <a:r>
              <a:rPr kumimoji="1" lang="en-US" altLang="ko-KR" dirty="0"/>
              <a:t>Multi-Layer neural Network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알고리즘을 제시한 유명한 학자들 가운데 가장 유명한 인물인 </a:t>
            </a:r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 err="1"/>
              <a:t>제프리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힌턴</a:t>
            </a:r>
            <a:r>
              <a:rPr kumimoji="1" lang="en-US" altLang="ko-KR" dirty="0"/>
              <a:t>“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업적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현대 딥러닝 알고리즘 거의 다 만들었습니다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 밑의 제자들도 유명함 </a:t>
            </a:r>
            <a:endParaRPr kumimoji="1" lang="en-US" altLang="ko-KR" dirty="0"/>
          </a:p>
          <a:p>
            <a:r>
              <a:rPr kumimoji="1" lang="ko-KR" altLang="en-US" dirty="0"/>
              <a:t>얀 </a:t>
            </a:r>
            <a:r>
              <a:rPr kumimoji="1" lang="ko-KR" altLang="en-US" dirty="0" err="1"/>
              <a:t>르쿤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페이스북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총괄 </a:t>
            </a:r>
            <a:r>
              <a:rPr kumimoji="1" lang="en-US" altLang="ko-KR" dirty="0"/>
              <a:t>(2018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튜링상</a:t>
            </a:r>
            <a:r>
              <a:rPr kumimoji="1" lang="ko-KR" altLang="en-US" dirty="0"/>
              <a:t> 수상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러슬란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살라쿠트디노브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apple AI</a:t>
            </a:r>
            <a:r>
              <a:rPr kumimoji="1" lang="ko-KR" altLang="en-US" dirty="0"/>
              <a:t> 총괄 </a:t>
            </a:r>
            <a:endParaRPr kumimoji="1" lang="en-US" altLang="ko-KR" dirty="0"/>
          </a:p>
          <a:p>
            <a:r>
              <a:rPr kumimoji="1" lang="ko-KR" altLang="en-US" dirty="0" err="1"/>
              <a:t>코세라</a:t>
            </a:r>
            <a:r>
              <a:rPr kumimoji="1" lang="ko-KR" altLang="en-US" dirty="0"/>
              <a:t> 강의로 유명한 앤드류 응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스탠퍼트</a:t>
            </a:r>
            <a:r>
              <a:rPr kumimoji="1" lang="ko-KR" altLang="en-US" dirty="0"/>
              <a:t> 대학교 겸임 교수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 &gt; </a:t>
            </a:r>
            <a:r>
              <a:rPr kumimoji="1" lang="ko-KR" altLang="en-US" dirty="0"/>
              <a:t>참고 구글 스콜라 기준으로 논문 </a:t>
            </a:r>
            <a:r>
              <a:rPr kumimoji="1" lang="ko-KR" altLang="en-US" dirty="0" err="1"/>
              <a:t>인용수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만회 이상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2732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09221" y="136469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Zero Padding </a:t>
            </a:r>
            <a:r>
              <a:rPr lang="ko-KR" altLang="en-US" b="1" dirty="0"/>
              <a:t>단점 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EB072F-8BA7-7B15-DF48-EDA83FE7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2" y="2052335"/>
            <a:ext cx="2686050" cy="3133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608AA-4980-02B8-4B4B-D1926757D825}"/>
              </a:ext>
            </a:extLst>
          </p:cNvPr>
          <p:cNvSpPr txBox="1"/>
          <p:nvPr/>
        </p:nvSpPr>
        <p:spPr>
          <a:xfrm>
            <a:off x="3471332" y="2413337"/>
            <a:ext cx="82380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메모리 사용량 증가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추가하기 때문에 메모리 사용량이 증가합니다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큰 크기의 입력 데이터와 깊은 신경망에서는 많은 수의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값이 추가되므로 메모리 요구사항이 더 커질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추가된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계산해야 하기 때문에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큰 크기의 입력 데이터에서는 이러한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증가가 모델의 전체적인 속도에 영향을 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495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09221" y="136469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Zero Padding </a:t>
            </a:r>
            <a:r>
              <a:rPr lang="ko-KR" altLang="en-US" b="1" dirty="0"/>
              <a:t>단점 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EB072F-8BA7-7B15-DF48-EDA83FE7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2" y="2052335"/>
            <a:ext cx="2686050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F654F4-FFF7-3474-4F25-D0F460FCA533}"/>
              </a:ext>
            </a:extLst>
          </p:cNvPr>
          <p:cNvSpPr txBox="1"/>
          <p:nvPr/>
        </p:nvSpPr>
        <p:spPr>
          <a:xfrm>
            <a:off x="3366911" y="2291350"/>
            <a:ext cx="84525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정보 왜곡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추가하는 것이기 때문에 입력 데이터의 공간적인 정보가 왜곡될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모델이 입력 데이터의 가장자리에 있는 패턴이나 특징을 불필요하게 강조할 수도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경계 처리 문제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입력 데이터의 가장자리에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0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값을 추가하는 방식이므로 경계 부분의 처리에 일부 제약이 있을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입력 데이터의 가장자리에 있는 특징이 모델에 제대로 전달되지 않을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98154-DFA7-AB4F-2103-B94CBC2700EC}"/>
              </a:ext>
            </a:extLst>
          </p:cNvPr>
          <p:cNvSpPr txBox="1"/>
          <p:nvPr/>
        </p:nvSpPr>
        <p:spPr>
          <a:xfrm>
            <a:off x="968022" y="5281721"/>
            <a:ext cx="10851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단점들은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Zero Padding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사용할 때 고려해야 할 사항입니다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메모리와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측면에서 큰 데이터셋과 심층 신경망에서는 이러한 단점들이 더욱 중요해질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780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09221" y="136469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</a:t>
            </a:r>
            <a:r>
              <a:rPr lang="ko-KR" altLang="en-US" b="1" dirty="0"/>
              <a:t>세임 패딩</a:t>
            </a:r>
            <a:r>
              <a:rPr lang="en-US" altLang="ko-KR" b="1" dirty="0"/>
              <a:t>(same</a:t>
            </a:r>
            <a:r>
              <a:rPr lang="ko-KR" altLang="en-US" b="1" dirty="0"/>
              <a:t> </a:t>
            </a:r>
            <a:r>
              <a:rPr lang="en-US" altLang="ko-KR" b="1" dirty="0"/>
              <a:t>padding)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FCF70-A892-3B56-E228-22A0087AC435}"/>
              </a:ext>
            </a:extLst>
          </p:cNvPr>
          <p:cNvSpPr txBox="1"/>
          <p:nvPr/>
        </p:nvSpPr>
        <p:spPr>
          <a:xfrm>
            <a:off x="670278" y="1973703"/>
            <a:ext cx="10851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크기를 보존하면서 패딩을 적용하는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(CNN)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출력의 크기를 동일하게 유지하면서 효과적인 학습을 가능하게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16991-EA60-FAD6-9189-38D9745493D5}"/>
              </a:ext>
            </a:extLst>
          </p:cNvPr>
          <p:cNvSpPr txBox="1"/>
          <p:nvPr/>
        </p:nvSpPr>
        <p:spPr>
          <a:xfrm>
            <a:off x="664632" y="2750548"/>
            <a:ext cx="10962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주로 커널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크기와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(Stride)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크기를 고려하여 패딩의 크기를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데이터와 출력 데이터의 크기가 동일하게 유지되기 위해 패딩의 크기는 다음과 같이 계산됩니다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DA41D-93CE-60A2-0387-B7FB8CCB4C2E}"/>
              </a:ext>
            </a:extLst>
          </p:cNvPr>
          <p:cNvSpPr txBox="1"/>
          <p:nvPr/>
        </p:nvSpPr>
        <p:spPr>
          <a:xfrm>
            <a:off x="4055533" y="363655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패딩 크기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= 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커널 크기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- 1) /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2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DCEDB-5DE5-9DE1-3343-0F378BF7D515}"/>
              </a:ext>
            </a:extLst>
          </p:cNvPr>
          <p:cNvSpPr txBox="1"/>
          <p:nvPr/>
        </p:nvSpPr>
        <p:spPr>
          <a:xfrm>
            <a:off x="664632" y="4413403"/>
            <a:ext cx="10962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커널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이고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적용하기 위해 패딩 크기는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(3 - 1) / 2 = 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입력 데이터 주변에 패딩을 추가하여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수행하면 출력 데이터의 크기가 입력 데이터와 동일하게 유지됩니다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617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441677" y="162433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 </a:t>
            </a:r>
            <a:r>
              <a:rPr lang="ko-KR" altLang="en-US" b="1" dirty="0"/>
              <a:t>세임 패딩</a:t>
            </a:r>
            <a:r>
              <a:rPr lang="en-US" altLang="ko-KR" b="1" dirty="0"/>
              <a:t>(same</a:t>
            </a:r>
            <a:r>
              <a:rPr lang="ko-KR" altLang="en-US" b="1" dirty="0"/>
              <a:t> </a:t>
            </a:r>
            <a:r>
              <a:rPr lang="en-US" altLang="ko-KR" b="1" dirty="0"/>
              <a:t>padding) </a:t>
            </a:r>
            <a:r>
              <a:rPr lang="ko-KR" altLang="en-US" b="1" dirty="0"/>
              <a:t>장점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D2FD2-6D61-2216-5163-5981EB864B67}"/>
              </a:ext>
            </a:extLst>
          </p:cNvPr>
          <p:cNvSpPr txBox="1"/>
          <p:nvPr/>
        </p:nvSpPr>
        <p:spPr>
          <a:xfrm>
            <a:off x="441677" y="2421383"/>
            <a:ext cx="11049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정보 손실 방지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사용하면 입력 데이터의 가장자리에 대한 정보 손실 없이 모든 입력 데이터가 유의미한 처리를 받을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 구성의 단순화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적용하면 출력 크기가 입력 크기와 동일하게 유지되므로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네트워크의 구성을 단순화할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효율적인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사용하면 입력과 출력의 크기가 동일하므로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출력과의 오차를 계산하여 역전파를 통해 효과적으로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C5CCE-1ED2-FEB7-858C-8CDFAF0FCCBA}"/>
              </a:ext>
            </a:extLst>
          </p:cNvPr>
          <p:cNvSpPr txBox="1"/>
          <p:nvPr/>
        </p:nvSpPr>
        <p:spPr>
          <a:xfrm>
            <a:off x="294922" y="5024734"/>
            <a:ext cx="1160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페딩은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주로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출력의 크기를 보존하면서 효과적인 학습을 가능하게 하는 중요한 패딩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141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364065" y="112232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(Stride) </a:t>
            </a:r>
            <a:r>
              <a:rPr lang="ko-KR" altLang="en-US" dirty="0"/>
              <a:t>소개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5767A-689E-671E-80C7-BE3EA7EEF4EE}"/>
              </a:ext>
            </a:extLst>
          </p:cNvPr>
          <p:cNvSpPr txBox="1"/>
          <p:nvPr/>
        </p:nvSpPr>
        <p:spPr>
          <a:xfrm>
            <a:off x="578556" y="1589880"/>
            <a:ext cx="10597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Stride는</a:t>
            </a:r>
            <a:r>
              <a:rPr lang="ko-KR" altLang="en-US" dirty="0"/>
              <a:t> 쉽게 말해 필터를 얼마만큼 움직여 주는가에 대한 것입니다. </a:t>
            </a:r>
          </a:p>
          <a:p>
            <a:r>
              <a:rPr lang="ko-KR" altLang="en-US" dirty="0" err="1"/>
              <a:t>stride값이</a:t>
            </a:r>
            <a:r>
              <a:rPr lang="ko-KR" altLang="en-US" dirty="0"/>
              <a:t> 1일경우 필터를 </a:t>
            </a:r>
            <a:r>
              <a:rPr lang="ko-KR" altLang="en-US" dirty="0" err="1"/>
              <a:t>한칸씩</a:t>
            </a:r>
            <a:r>
              <a:rPr lang="ko-KR" altLang="en-US" dirty="0"/>
              <a:t> 움직여 준다고 생각하면 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E8C55-77F4-B198-6214-A632BFB2F2CA}"/>
              </a:ext>
            </a:extLst>
          </p:cNvPr>
          <p:cNvSpPr txBox="1"/>
          <p:nvPr/>
        </p:nvSpPr>
        <p:spPr>
          <a:xfrm>
            <a:off x="364065" y="2385536"/>
            <a:ext cx="1141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참고로 stride-1이 기본값이고 </a:t>
            </a:r>
            <a:r>
              <a:rPr lang="ko-KR" altLang="en-US" dirty="0" err="1"/>
              <a:t>stride는</a:t>
            </a:r>
            <a:r>
              <a:rPr lang="ko-KR" altLang="en-US" dirty="0"/>
              <a:t> 1보다 큰 값이 될 수도 있습니다. </a:t>
            </a:r>
            <a:r>
              <a:rPr lang="ko-KR" altLang="en-US" dirty="0" err="1"/>
              <a:t>stride값이</a:t>
            </a:r>
            <a:r>
              <a:rPr lang="ko-KR" altLang="en-US" dirty="0"/>
              <a:t> 커질 경우 필터가 이미지를 건너뛰는 칸이 커짐을 의미하므로 결과값 이미지의 크기는 </a:t>
            </a:r>
            <a:r>
              <a:rPr lang="ko-KR" altLang="en-US" dirty="0" err="1"/>
              <a:t>작아짐을</a:t>
            </a:r>
            <a:r>
              <a:rPr lang="ko-KR" altLang="en-US" dirty="0"/>
              <a:t> 의미합니다.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7EC1AF-B3C8-F9ED-8FBF-62047E3C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56" y="3124200"/>
            <a:ext cx="4357511" cy="3171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8F41A-6678-3DAF-EDBD-C3F05966B78E}"/>
              </a:ext>
            </a:extLst>
          </p:cNvPr>
          <p:cNvSpPr txBox="1"/>
          <p:nvPr/>
        </p:nvSpPr>
        <p:spPr>
          <a:xfrm>
            <a:off x="5466644" y="3279414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참고로 입력 데이터 크기와 패딩, </a:t>
            </a:r>
            <a:r>
              <a:rPr lang="ko-KR" altLang="en-US" dirty="0" err="1"/>
              <a:t>스트라이드를</a:t>
            </a:r>
            <a:r>
              <a:rPr lang="ko-KR" altLang="en-US" dirty="0"/>
              <a:t> 고려하여</a:t>
            </a:r>
          </a:p>
          <a:p>
            <a:r>
              <a:rPr lang="ko-KR" altLang="en-US" dirty="0"/>
              <a:t>출력 데이터의 크기를 계산하는 수식은 아래와 같다.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EF935F-7C32-7B14-CB9C-DEFB437A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022" y="3925745"/>
            <a:ext cx="6361289" cy="21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57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375355" y="150015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(Stride) </a:t>
            </a:r>
            <a:r>
              <a:rPr lang="ko-KR" altLang="en-US" dirty="0"/>
              <a:t>장점 단점 소개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CC55D-F02A-BB77-D250-513A0E588CC4}"/>
              </a:ext>
            </a:extLst>
          </p:cNvPr>
          <p:cNvSpPr txBox="1"/>
          <p:nvPr/>
        </p:nvSpPr>
        <p:spPr>
          <a:xfrm>
            <a:off x="747889" y="2044467"/>
            <a:ext cx="1094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(Stride)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 필터가 입력 데이터를 스캔하는 간격을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조정함으로써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연산의 동작을 제어할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6D6C3-4EF4-8E7E-DAE8-06584939F1E9}"/>
              </a:ext>
            </a:extLst>
          </p:cNvPr>
          <p:cNvSpPr txBox="1"/>
          <p:nvPr/>
        </p:nvSpPr>
        <p:spPr>
          <a:xfrm>
            <a:off x="646289" y="3318428"/>
            <a:ext cx="1104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계산량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감소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증가시킴으로써 필터가 입력 데이터를 건너뛰어 스캔하는 비율을 늘릴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 참여하는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줄여 계산 비용을 감소시킬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모델의 효율성과 속도를 향상시킬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 축소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증가시키면 출력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크기가 입력 데이터의 크기에 비해 작아집니다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공간적인 정보를 다소 손실하게 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추출을 위한 필터의 적용 범위가 넓어짐을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더 넓은 영역의 특징을 인식할 수 있게 해주고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추상화된 특징을 잘 포착할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1EC05-7BE5-0A05-28E8-EDE613A1561B}"/>
              </a:ext>
            </a:extLst>
          </p:cNvPr>
          <p:cNvSpPr txBox="1"/>
          <p:nvPr/>
        </p:nvSpPr>
        <p:spPr>
          <a:xfrm>
            <a:off x="460022" y="281994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장점 소개 </a:t>
            </a:r>
          </a:p>
        </p:txBody>
      </p:sp>
    </p:spTree>
    <p:extLst>
      <p:ext uri="{BB962C8B-B14F-4D97-AF65-F5344CB8AC3E}">
        <p14:creationId xmlns:p14="http://schemas.microsoft.com/office/powerpoint/2010/main" val="3209273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375355" y="150015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(Stride) </a:t>
            </a:r>
            <a:r>
              <a:rPr lang="ko-KR" altLang="en-US" dirty="0"/>
              <a:t>장점 단점 소개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1EC05-7BE5-0A05-28E8-EDE613A1561B}"/>
              </a:ext>
            </a:extLst>
          </p:cNvPr>
          <p:cNvSpPr txBox="1"/>
          <p:nvPr/>
        </p:nvSpPr>
        <p:spPr>
          <a:xfrm>
            <a:off x="375355" y="203996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단점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94ABB-BD92-8CC7-5ED1-5C6B9D8E6A98}"/>
              </a:ext>
            </a:extLst>
          </p:cNvPr>
          <p:cNvSpPr txBox="1"/>
          <p:nvPr/>
        </p:nvSpPr>
        <p:spPr>
          <a:xfrm>
            <a:off x="680155" y="2495519"/>
            <a:ext cx="110715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공간 해상도 감소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증가시키면 출력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공간 해상도가 감소합니다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작은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사용하는 경우에는 입력 데이터의 세부적인 패턴과 특징을 잘 보존할 수 있지만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사용하면 입력 데이터의 공간적인 세부 정보가 희석될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공간적인 이동 불가능성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데이터의 크기보다 큰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필터가 입력 데이터를 완전히 커버하지 못하고 데이터의 일부만 스캔하게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데이터의 모든 공간적인 정보를 활용하지 못하고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특징을 제대로 인식하지 못할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C2AF7-5262-080E-3F06-3AA3D72D7A50}"/>
              </a:ext>
            </a:extLst>
          </p:cNvPr>
          <p:cNvSpPr txBox="1"/>
          <p:nvPr/>
        </p:nvSpPr>
        <p:spPr>
          <a:xfrm>
            <a:off x="499532" y="4757676"/>
            <a:ext cx="114441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신경망의 설계와 성능 조정에 있어서 중요한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최적의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선택하는 것은 모델의 성능과 특징 추출 능력에 영향을 미치므로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실험과 조정을 통해 적절한 값을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찾아내어야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340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138288" y="182753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(Stride) </a:t>
            </a:r>
            <a:r>
              <a:rPr lang="ko-KR" altLang="en-US" dirty="0"/>
              <a:t>설계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5EEA7-3F5F-55D6-F954-C8D5F050B0FE}"/>
              </a:ext>
            </a:extLst>
          </p:cNvPr>
          <p:cNvSpPr txBox="1"/>
          <p:nvPr/>
        </p:nvSpPr>
        <p:spPr>
          <a:xfrm>
            <a:off x="510822" y="2394424"/>
            <a:ext cx="10902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적절히 설계하는 것은 모델의 성능과 효율성에 영향을 미치는 중요한 요소입니다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설계하는 방법은 다음과 같습니다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88D12-624D-8CE1-0DFD-9554BECDEF11}"/>
              </a:ext>
            </a:extLst>
          </p:cNvPr>
          <p:cNvSpPr txBox="1"/>
          <p:nvPr/>
        </p:nvSpPr>
        <p:spPr>
          <a:xfrm>
            <a:off x="815621" y="3238310"/>
            <a:ext cx="102249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실험과 검증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결정하기 위해 다양한 실험을 진행하고 검증하는 것이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시도하여 모델의 성능과 효율성을 평가하고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최적의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찾을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문제에 맞는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값은 입력 데이터의 특성과 문제에 따라 다르게 선택되어야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해상도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패턴의 복잡도 등을 고려하여 적절한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선택해야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994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172154" y="103731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(Stride) </a:t>
            </a:r>
            <a:r>
              <a:rPr lang="ko-KR" altLang="en-US" dirty="0"/>
              <a:t>설계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5EEA7-3F5F-55D6-F954-C8D5F050B0FE}"/>
              </a:ext>
            </a:extLst>
          </p:cNvPr>
          <p:cNvSpPr txBox="1"/>
          <p:nvPr/>
        </p:nvSpPr>
        <p:spPr>
          <a:xfrm>
            <a:off x="544688" y="1604201"/>
            <a:ext cx="10902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적절히 설계하는 것은 모델의 성능과 효율성에 영향을 미치는 중요한 요소입니다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설계하는 방법은 다음과 같습니다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614F7-5CE5-24BA-08F5-4B3A743AEBD7}"/>
              </a:ext>
            </a:extLst>
          </p:cNvPr>
          <p:cNvSpPr txBox="1"/>
          <p:nvPr/>
        </p:nvSpPr>
        <p:spPr>
          <a:xfrm>
            <a:off x="702731" y="2533429"/>
            <a:ext cx="10541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374151"/>
                </a:solidFill>
                <a:latin typeface="Söhne"/>
              </a:rPr>
              <a:t>3.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 구조 고려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값은 네트워크 구조와 연관되어야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네트워크의 다른 레이어와 조합하여 공간 해상도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추출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계산 효율성 등을 고려하여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결정해야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dirty="0">
                <a:solidFill>
                  <a:srgbClr val="374151"/>
                </a:solidFill>
                <a:latin typeface="Söhne"/>
              </a:rPr>
              <a:t>4.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방지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크게 설정할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공간적인 세부 정보가 희석될 수 있고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문제가 발생할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과적합을 방지하기 위해 적절한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선택해야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dirty="0">
                <a:solidFill>
                  <a:srgbClr val="374151"/>
                </a:solidFill>
                <a:latin typeface="Söhne"/>
              </a:rPr>
              <a:t>5.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전략적 조정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선택한 후에도 모델의 성능을 모니터링하고 필요에 따라 조정하는 것이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테스트 세트나 검증 세트를 사용하여 모델을 평가하고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조정하여 최상의 결과를 얻을 수 있도록 해야 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3199-0C0C-0826-071C-5D0F49D46C1A}"/>
              </a:ext>
            </a:extLst>
          </p:cNvPr>
          <p:cNvSpPr txBox="1"/>
          <p:nvPr/>
        </p:nvSpPr>
        <p:spPr>
          <a:xfrm>
            <a:off x="544688" y="5678648"/>
            <a:ext cx="1129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값은 딥러닝 모델의 성능과 효율성에 직접적인 영향을 미치므로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신중하게 설계되어야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59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5040-3DD8-12B5-EC2C-AF7B55034EDF}"/>
              </a:ext>
            </a:extLst>
          </p:cNvPr>
          <p:cNvSpPr txBox="1"/>
          <p:nvPr/>
        </p:nvSpPr>
        <p:spPr>
          <a:xfrm>
            <a:off x="172154" y="103731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(Stride) </a:t>
            </a:r>
            <a:r>
              <a:rPr lang="ko-KR" altLang="en-US" dirty="0"/>
              <a:t>설계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5EEA7-3F5F-55D6-F954-C8D5F050B0FE}"/>
              </a:ext>
            </a:extLst>
          </p:cNvPr>
          <p:cNvSpPr txBox="1"/>
          <p:nvPr/>
        </p:nvSpPr>
        <p:spPr>
          <a:xfrm>
            <a:off x="544688" y="1604201"/>
            <a:ext cx="10902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적절히 설계하는 것은 모델의 성능과 효율성에 영향을 미치는 중요한 요소입니다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설계하는 방법은 다음과 같습니다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614F7-5CE5-24BA-08F5-4B3A743AEBD7}"/>
              </a:ext>
            </a:extLst>
          </p:cNvPr>
          <p:cNvSpPr txBox="1"/>
          <p:nvPr/>
        </p:nvSpPr>
        <p:spPr>
          <a:xfrm>
            <a:off x="702731" y="2533429"/>
            <a:ext cx="10541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374151"/>
                </a:solidFill>
                <a:latin typeface="Söhne"/>
              </a:rPr>
              <a:t>3.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 구조 고려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값은 네트워크 구조와 연관되어야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네트워크의 다른 레이어와 조합하여 공간 해상도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 추출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계산 효율성 등을 고려하여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결정해야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dirty="0">
                <a:solidFill>
                  <a:srgbClr val="374151"/>
                </a:solidFill>
                <a:latin typeface="Söhne"/>
              </a:rPr>
              <a:t>4.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방지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크게 설정할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공간적인 세부 정보가 희석될 수 있고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문제가 발생할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과적합을 방지하기 위해 적절한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선택해야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dirty="0">
                <a:solidFill>
                  <a:srgbClr val="374151"/>
                </a:solidFill>
                <a:latin typeface="Söhne"/>
              </a:rPr>
              <a:t>5.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전략적 조정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선택한 후에도 모델의 성능을 모니터링하고 필요에 따라 조정하는 것이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테스트 세트나 검증 세트를 사용하여 모델을 평가하고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조정하여 최상의 결과를 얻을 수 있도록 해야 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3199-0C0C-0826-071C-5D0F49D46C1A}"/>
              </a:ext>
            </a:extLst>
          </p:cNvPr>
          <p:cNvSpPr txBox="1"/>
          <p:nvPr/>
        </p:nvSpPr>
        <p:spPr>
          <a:xfrm>
            <a:off x="544688" y="5678648"/>
            <a:ext cx="1129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값은 딥러닝 모델의 성능과 효율성에 직접적인 영향을 미치므로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신중하게 설계되어야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53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A7009-9CE5-2A19-0416-3A3B405B3CE4}"/>
              </a:ext>
            </a:extLst>
          </p:cNvPr>
          <p:cNvSpPr txBox="1"/>
          <p:nvPr/>
        </p:nvSpPr>
        <p:spPr>
          <a:xfrm>
            <a:off x="553135" y="1097081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들어가기 전에 딥러닝 히스토리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80FCE-4B19-0D78-3A32-F69C073D2EF5}"/>
              </a:ext>
            </a:extLst>
          </p:cNvPr>
          <p:cNvSpPr txBox="1"/>
          <p:nvPr/>
        </p:nvSpPr>
        <p:spPr>
          <a:xfrm>
            <a:off x="854530" y="1684509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1995</a:t>
            </a:r>
            <a:r>
              <a:rPr kumimoji="1" lang="ko-KR" altLang="en-US" b="1" dirty="0"/>
              <a:t>년 </a:t>
            </a:r>
            <a:r>
              <a:rPr kumimoji="1" lang="en-US" altLang="ko-KR" b="1" dirty="0"/>
              <a:t>SVM </a:t>
            </a:r>
            <a:r>
              <a:rPr kumimoji="1" lang="ko-KR" altLang="en-US" b="1" dirty="0"/>
              <a:t>개발 </a:t>
            </a:r>
            <a:endParaRPr kumimoji="1" lang="en-US" altLang="ko-KR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A82165-85A0-4D52-84C6-A676E5E11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9" t="-776" r="17388" b="776"/>
          <a:stretch/>
        </p:blipFill>
        <p:spPr bwMode="auto">
          <a:xfrm>
            <a:off x="1283093" y="2271936"/>
            <a:ext cx="906951" cy="29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B152F-EB5B-5CC3-3B61-62AA12658E66}"/>
              </a:ext>
            </a:extLst>
          </p:cNvPr>
          <p:cNvSpPr txBox="1"/>
          <p:nvPr/>
        </p:nvSpPr>
        <p:spPr>
          <a:xfrm>
            <a:off x="2626885" y="2271936"/>
            <a:ext cx="631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SVM</a:t>
            </a:r>
            <a:r>
              <a:rPr kumimoji="1" lang="ko-KR" altLang="en-US" dirty="0"/>
              <a:t>은 코어의 개수와 무관하게 분산처리가 안된다는 한계 </a:t>
            </a:r>
            <a:endParaRPr kumimoji="1" lang="en-US" altLang="ko-KR" dirty="0"/>
          </a:p>
          <a:p>
            <a:r>
              <a:rPr kumimoji="1" lang="ko-KR" altLang="en-US" dirty="0"/>
              <a:t>그러므로 </a:t>
            </a:r>
            <a:r>
              <a:rPr kumimoji="1" lang="ko-KR" altLang="en-US" dirty="0" err="1"/>
              <a:t>스몰데이터에서만</a:t>
            </a:r>
            <a:r>
              <a:rPr kumimoji="1" lang="ko-KR" altLang="en-US" dirty="0"/>
              <a:t> 사용가능</a:t>
            </a:r>
            <a:endParaRPr kumimoji="1" lang="en-US" altLang="ko-K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4DA813-96EC-5228-AA92-50BE2C100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5"/>
          <a:stretch/>
        </p:blipFill>
        <p:spPr bwMode="auto">
          <a:xfrm>
            <a:off x="2804992" y="3618931"/>
            <a:ext cx="1568176" cy="29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771D2-BA49-9FD9-5150-4257F55A0266}"/>
              </a:ext>
            </a:extLst>
          </p:cNvPr>
          <p:cNvSpPr txBox="1"/>
          <p:nvPr/>
        </p:nvSpPr>
        <p:spPr>
          <a:xfrm>
            <a:off x="4104108" y="3327526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2006</a:t>
            </a:r>
            <a:r>
              <a:rPr kumimoji="1" lang="ko-KR" altLang="en-US" b="1" dirty="0"/>
              <a:t>년 부터 </a:t>
            </a:r>
            <a:r>
              <a:rPr kumimoji="1" lang="en-US" altLang="ko-KR" b="1" dirty="0"/>
              <a:t>2010 ~ </a:t>
            </a:r>
            <a:r>
              <a:rPr kumimoji="1" lang="ko-KR" altLang="en-US" b="1" dirty="0"/>
              <a:t>딥러닝 부흥기 </a:t>
            </a:r>
            <a:endParaRPr kumimoji="1"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7B4C2-C963-836A-BF42-6A7950BE9339}"/>
              </a:ext>
            </a:extLst>
          </p:cNvPr>
          <p:cNvSpPr txBox="1"/>
          <p:nvPr/>
        </p:nvSpPr>
        <p:spPr>
          <a:xfrm>
            <a:off x="4587646" y="3819963"/>
            <a:ext cx="73532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딥러닝이란</a:t>
            </a:r>
            <a:r>
              <a:rPr kumimoji="1" lang="ko-KR" altLang="en-US" dirty="0"/>
              <a:t> 용어가 본격적으로 사용되는 것은 </a:t>
            </a:r>
            <a:r>
              <a:rPr kumimoji="1" lang="en-US" altLang="ko-KR" dirty="0"/>
              <a:t>2006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제프리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힌튼과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그의 제자 </a:t>
            </a:r>
            <a:r>
              <a:rPr kumimoji="1" lang="ko-KR" altLang="en-US" dirty="0" err="1"/>
              <a:t>러슬란이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RBM </a:t>
            </a:r>
            <a:r>
              <a:rPr kumimoji="1" lang="ko-KR" altLang="en-US" dirty="0"/>
              <a:t>이라는 볼트만 머신 만들면서 부터 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러슬란이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힌튼의</a:t>
            </a:r>
            <a:r>
              <a:rPr kumimoji="1" lang="ko-KR" altLang="en-US" dirty="0"/>
              <a:t> 박사과정을 진행하는 과정 중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힌튼이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방지</a:t>
            </a:r>
            <a:endParaRPr kumimoji="1" lang="en-US" altLang="ko-KR" dirty="0"/>
          </a:p>
          <a:p>
            <a:r>
              <a:rPr kumimoji="1" lang="ko-KR" altLang="en-US" dirty="0"/>
              <a:t>하는 방법을 제안하면서 본격적으로 사용되었습니다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참고 </a:t>
            </a:r>
            <a:r>
              <a:rPr kumimoji="1" lang="en-US" altLang="ko-KR" dirty="0"/>
              <a:t>: 2013</a:t>
            </a:r>
            <a:r>
              <a:rPr kumimoji="1" lang="ko-KR" altLang="en-US" dirty="0"/>
              <a:t>년 신호처리학회 </a:t>
            </a:r>
            <a:r>
              <a:rPr kumimoji="1" lang="en-US" altLang="ko-KR" dirty="0"/>
              <a:t>(ICASSP)</a:t>
            </a:r>
            <a:r>
              <a:rPr kumimoji="1" lang="ko-KR" altLang="en-US" dirty="0"/>
              <a:t>에 의해 고안된 </a:t>
            </a:r>
            <a:r>
              <a:rPr kumimoji="1" lang="en-US" altLang="ko-KR" dirty="0"/>
              <a:t>Dropout</a:t>
            </a:r>
            <a:r>
              <a:rPr kumimoji="1" lang="ko-KR" altLang="en-US" dirty="0"/>
              <a:t>으로 </a:t>
            </a:r>
            <a:endParaRPr kumimoji="1" lang="en-US" altLang="ko-KR" dirty="0"/>
          </a:p>
          <a:p>
            <a:r>
              <a:rPr kumimoji="1" lang="ko-KR" altLang="en-US" dirty="0"/>
              <a:t>인해 </a:t>
            </a:r>
            <a:r>
              <a:rPr kumimoji="1" lang="ko-KR" altLang="en-US" dirty="0" err="1"/>
              <a:t>오버피팅을</a:t>
            </a:r>
            <a:r>
              <a:rPr kumimoji="1" lang="ko-KR" altLang="en-US" dirty="0"/>
              <a:t> 효과적으로 배제 할 수 있게 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330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활성화 함수(Activation Function)">
            <a:extLst>
              <a:ext uri="{FF2B5EF4-FFF2-40B4-BE49-F238E27FC236}">
                <a16:creationId xmlns:a16="http://schemas.microsoft.com/office/drawing/2014/main" id="{A11340AD-A142-6B09-4745-4AEB57D8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6" y="2657207"/>
            <a:ext cx="5222407" cy="25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383646" y="1790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BDA5E-EE09-BF77-29F3-B76BA48D1BBE}"/>
              </a:ext>
            </a:extLst>
          </p:cNvPr>
          <p:cNvSpPr txBox="1"/>
          <p:nvPr/>
        </p:nvSpPr>
        <p:spPr>
          <a:xfrm>
            <a:off x="5858933" y="2825976"/>
            <a:ext cx="55994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활성화층은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각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Convolutional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뒤에 배치되어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맵에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비선형성을 도입하고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네트워크가 복잡한 관계를 학습할 수 있도록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비선형 문제를 해결하고 다양한 입력 데이터에 대한 표현을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609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282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623711" y="190377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활성화함수(</a:t>
            </a:r>
            <a:r>
              <a:rPr lang="ko-KR" altLang="en-US" dirty="0" err="1"/>
              <a:t>Activation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) - </a:t>
            </a:r>
            <a:r>
              <a:rPr lang="ko-KR" altLang="en-US" dirty="0" err="1"/>
              <a:t>시그모이드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DEBF8-7DEA-8F80-D320-E769BE85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9" y="2426229"/>
            <a:ext cx="3868914" cy="393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3038F-1439-E045-36E3-1ED93EBFFA7A}"/>
              </a:ext>
            </a:extLst>
          </p:cNvPr>
          <p:cNvSpPr txBox="1"/>
          <p:nvPr/>
        </p:nvSpPr>
        <p:spPr>
          <a:xfrm>
            <a:off x="4405489" y="3461985"/>
            <a:ext cx="7786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output값을</a:t>
            </a:r>
            <a:r>
              <a:rPr lang="ko-KR" altLang="en-US" dirty="0"/>
              <a:t> 0에서 1사이로 만들어준다. 데이터의 평균은 0.5를 </a:t>
            </a:r>
            <a:r>
              <a:rPr lang="ko-KR" altLang="en-US" dirty="0" err="1"/>
              <a:t>갖게된다</a:t>
            </a:r>
            <a:r>
              <a:rPr lang="ko-KR" alt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1CC71-0056-02C1-E7AF-82FD09C54FE2}"/>
              </a:ext>
            </a:extLst>
          </p:cNvPr>
          <p:cNvSpPr txBox="1"/>
          <p:nvPr/>
        </p:nvSpPr>
        <p:spPr>
          <a:xfrm>
            <a:off x="4389084" y="3984436"/>
            <a:ext cx="7512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그림에서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함수의 기울기를 보면 알 수 있듯이 </a:t>
            </a:r>
            <a:r>
              <a:rPr lang="ko-KR" altLang="en-US" dirty="0" err="1"/>
              <a:t>input</a:t>
            </a:r>
            <a:r>
              <a:rPr lang="ko-KR" altLang="en-US" dirty="0"/>
              <a:t> 값이 어느정도 크거나 작으면 기울기가 아주 작아진다.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FEA21-717F-C6B0-102E-C709E94D0CDB}"/>
              </a:ext>
            </a:extLst>
          </p:cNvPr>
          <p:cNvSpPr txBox="1"/>
          <p:nvPr/>
        </p:nvSpPr>
        <p:spPr>
          <a:xfrm>
            <a:off x="4459111" y="478388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이로인해</a:t>
            </a:r>
            <a:r>
              <a:rPr lang="ko-KR" altLang="en-US" dirty="0"/>
              <a:t> 생기는 문제점은 </a:t>
            </a:r>
            <a:r>
              <a:rPr lang="ko-KR" altLang="en-US" dirty="0" err="1"/>
              <a:t>vanishing</a:t>
            </a:r>
            <a:r>
              <a:rPr lang="ko-KR" altLang="en-US" dirty="0"/>
              <a:t> </a:t>
            </a:r>
            <a:r>
              <a:rPr lang="ko-KR" altLang="en-US" dirty="0" err="1"/>
              <a:t>gradient현상이</a:t>
            </a:r>
            <a:r>
              <a:rPr lang="ko-KR" altLang="en-US" dirty="0"/>
              <a:t> 있다.</a:t>
            </a:r>
          </a:p>
        </p:txBody>
      </p:sp>
    </p:spTree>
    <p:extLst>
      <p:ext uri="{BB962C8B-B14F-4D97-AF65-F5344CB8AC3E}">
        <p14:creationId xmlns:p14="http://schemas.microsoft.com/office/powerpoint/2010/main" val="1283044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236890" y="1779220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375355" y="2468222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활성화함수(</a:t>
            </a:r>
            <a:r>
              <a:rPr lang="ko-KR" altLang="en-US" dirty="0" err="1"/>
              <a:t>Activation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) - </a:t>
            </a:r>
            <a:r>
              <a:rPr lang="ko-KR" altLang="en-US" dirty="0" err="1"/>
              <a:t>시그모이드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9563B-EEE1-FFAC-1B1C-3951A88CE45B}"/>
              </a:ext>
            </a:extLst>
          </p:cNvPr>
          <p:cNvSpPr txBox="1"/>
          <p:nvPr/>
        </p:nvSpPr>
        <p:spPr>
          <a:xfrm>
            <a:off x="849489" y="3107563"/>
            <a:ext cx="9852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Vanishing</a:t>
            </a:r>
            <a:r>
              <a:rPr lang="ko-KR" altLang="en-US" dirty="0"/>
              <a:t> </a:t>
            </a:r>
            <a:r>
              <a:rPr lang="ko-KR" altLang="en-US" dirty="0" err="1"/>
              <a:t>gradient</a:t>
            </a:r>
            <a:r>
              <a:rPr lang="ko-KR" altLang="en-US" dirty="0"/>
              <a:t> 문제 </a:t>
            </a:r>
          </a:p>
          <a:p>
            <a:r>
              <a:rPr lang="ko-KR" altLang="en-US" dirty="0"/>
              <a:t>이렇게 </a:t>
            </a:r>
            <a:r>
              <a:rPr lang="ko-KR" altLang="en-US" dirty="0" err="1"/>
              <a:t>시그모이드로</a:t>
            </a:r>
            <a:r>
              <a:rPr lang="ko-KR" altLang="en-US" dirty="0"/>
              <a:t> 여러 </a:t>
            </a:r>
            <a:r>
              <a:rPr lang="ko-KR" altLang="en-US" dirty="0" err="1"/>
              <a:t>layer를</a:t>
            </a:r>
            <a:r>
              <a:rPr lang="ko-KR" altLang="en-US" dirty="0"/>
              <a:t> 쌓았다고 가정하자. 그러면 출력층에서 멀어질수록 기울기가 거의 0인 몇몇 노드에 의해서 점점 </a:t>
            </a:r>
            <a:r>
              <a:rPr lang="ko-KR" altLang="en-US" dirty="0" err="1"/>
              <a:t>역전파해갈수록</a:t>
            </a:r>
            <a:r>
              <a:rPr lang="ko-KR" altLang="en-US" dirty="0"/>
              <a:t>, 즉 </a:t>
            </a:r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ko-KR" altLang="en-US" dirty="0" err="1"/>
              <a:t>쪽으로갈수록</a:t>
            </a:r>
            <a:r>
              <a:rPr lang="ko-KR" altLang="en-US" dirty="0"/>
              <a:t> 대부분의 노드에서 기울기가 0이되어 결국 </a:t>
            </a:r>
            <a:r>
              <a:rPr lang="ko-KR" altLang="en-US" dirty="0" err="1"/>
              <a:t>gradient가</a:t>
            </a:r>
            <a:r>
              <a:rPr lang="ko-KR" altLang="en-US" dirty="0"/>
              <a:t> 거의 완전히 </a:t>
            </a:r>
            <a:r>
              <a:rPr lang="ko-KR" altLang="en-US" dirty="0" err="1"/>
              <a:t>사라지고만다</a:t>
            </a:r>
            <a:r>
              <a:rPr lang="ko-KR" altLang="en-US" dirty="0"/>
              <a:t>. 결국 </a:t>
            </a:r>
            <a:r>
              <a:rPr lang="ko-KR" altLang="en-US" dirty="0" err="1"/>
              <a:t>입력층쪽</a:t>
            </a:r>
            <a:r>
              <a:rPr lang="ko-KR" altLang="en-US" dirty="0"/>
              <a:t> 노드들은 기울기가 사라지므로 학습이 되지 않게 된다</a:t>
            </a:r>
          </a:p>
        </p:txBody>
      </p:sp>
    </p:spTree>
    <p:extLst>
      <p:ext uri="{BB962C8B-B14F-4D97-AF65-F5344CB8AC3E}">
        <p14:creationId xmlns:p14="http://schemas.microsoft.com/office/powerpoint/2010/main" val="550347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282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623711" y="190377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활성화함수(</a:t>
            </a:r>
            <a:r>
              <a:rPr lang="ko-KR" altLang="en-US" dirty="0" err="1"/>
              <a:t>Activation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) - </a:t>
            </a:r>
            <a:r>
              <a:rPr lang="ko-KR" altLang="en-US" dirty="0" err="1"/>
              <a:t>시그모이드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36098-08D2-6E4D-5E73-5AC8C08DE3E9}"/>
              </a:ext>
            </a:extLst>
          </p:cNvPr>
          <p:cNvSpPr txBox="1"/>
          <p:nvPr/>
        </p:nvSpPr>
        <p:spPr>
          <a:xfrm>
            <a:off x="860776" y="2524667"/>
            <a:ext cx="1077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시그모이드를</a:t>
            </a:r>
            <a:r>
              <a:rPr lang="ko-KR" altLang="en-US" dirty="0"/>
              <a:t> 사용하는 경우</a:t>
            </a:r>
          </a:p>
          <a:p>
            <a:r>
              <a:rPr lang="ko-KR" altLang="en-US" dirty="0"/>
              <a:t>대부분의 경우에서 </a:t>
            </a:r>
            <a:r>
              <a:rPr lang="ko-KR" altLang="en-US" dirty="0" err="1"/>
              <a:t>시그모이드함수는</a:t>
            </a:r>
            <a:r>
              <a:rPr lang="ko-KR" altLang="en-US" dirty="0"/>
              <a:t> 좋지 않기때문에 사용하지 않는다. 그러나 유일한 예외가</a:t>
            </a:r>
          </a:p>
          <a:p>
            <a:r>
              <a:rPr lang="ko-KR" altLang="en-US" dirty="0"/>
              <a:t>있는데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binary</a:t>
            </a:r>
            <a:r>
              <a:rPr lang="ko-KR" altLang="en-US" dirty="0"/>
              <a:t> </a:t>
            </a:r>
            <a:r>
              <a:rPr lang="ko-KR" altLang="en-US" dirty="0" err="1"/>
              <a:t>classification경우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노드가 1개이므로 이 노드에서 0~1사이의 값을 가져야 마지막에</a:t>
            </a:r>
          </a:p>
          <a:p>
            <a:r>
              <a:rPr lang="ko-KR" altLang="en-US" dirty="0" err="1"/>
              <a:t>cast를</a:t>
            </a:r>
            <a:r>
              <a:rPr lang="ko-KR" altLang="en-US" dirty="0"/>
              <a:t> 통해(</a:t>
            </a:r>
            <a:r>
              <a:rPr lang="ko-KR" altLang="en-US" dirty="0" err="1"/>
              <a:t>ex</a:t>
            </a:r>
            <a:r>
              <a:rPr lang="ko-KR" altLang="en-US" dirty="0"/>
              <a:t>. 0.5이상이면 1, 미만이면 0) 1혹은 0값을 </a:t>
            </a:r>
            <a:r>
              <a:rPr lang="ko-KR" altLang="en-US" dirty="0" err="1"/>
              <a:t>output으로</a:t>
            </a:r>
            <a:r>
              <a:rPr lang="ko-KR" altLang="en-US" dirty="0"/>
              <a:t> 받을 수 있다. </a:t>
            </a:r>
          </a:p>
          <a:p>
            <a:r>
              <a:rPr lang="ko-KR" altLang="en-US" dirty="0"/>
              <a:t>따라서 이때는 </a:t>
            </a:r>
            <a:r>
              <a:rPr lang="ko-KR" altLang="en-US" dirty="0" err="1"/>
              <a:t>시그모이드를</a:t>
            </a:r>
            <a:r>
              <a:rPr lang="ko-KR" altLang="en-US" dirty="0"/>
              <a:t> 사용한다.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요약</a:t>
            </a:r>
          </a:p>
          <a:p>
            <a:r>
              <a:rPr lang="ko-KR" altLang="en-US" dirty="0"/>
              <a:t>장점) </a:t>
            </a:r>
            <a:r>
              <a:rPr lang="ko-KR" altLang="en-US" dirty="0" err="1"/>
              <a:t>binary</a:t>
            </a:r>
            <a:r>
              <a:rPr lang="ko-KR" altLang="en-US" dirty="0"/>
              <a:t> </a:t>
            </a:r>
            <a:r>
              <a:rPr lang="ko-KR" altLang="en-US" dirty="0" err="1"/>
              <a:t>classification의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노드에서 0~1사이의 값을 만들고 </a:t>
            </a:r>
            <a:r>
              <a:rPr lang="ko-KR" altLang="en-US" dirty="0" err="1"/>
              <a:t>싶을때</a:t>
            </a:r>
            <a:r>
              <a:rPr lang="ko-KR" altLang="en-US" dirty="0"/>
              <a:t> 사용한다.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단점) </a:t>
            </a:r>
            <a:r>
              <a:rPr lang="ko-KR" altLang="en-US" dirty="0" err="1"/>
              <a:t>Vanishing</a:t>
            </a:r>
            <a:r>
              <a:rPr lang="ko-KR" altLang="en-US" dirty="0"/>
              <a:t> </a:t>
            </a:r>
            <a:r>
              <a:rPr lang="ko-KR" altLang="en-US" dirty="0" err="1"/>
              <a:t>gradient</a:t>
            </a:r>
            <a:r>
              <a:rPr lang="ko-KR" altLang="en-US" dirty="0"/>
              <a:t> - </a:t>
            </a:r>
            <a:r>
              <a:rPr lang="ko-KR" altLang="en-US" dirty="0" err="1"/>
              <a:t>input값이</a:t>
            </a:r>
            <a:r>
              <a:rPr lang="ko-KR" altLang="en-US" dirty="0"/>
              <a:t> 너무 크거나 작아지면 기울기가 거의 0이된다.</a:t>
            </a:r>
          </a:p>
        </p:txBody>
      </p:sp>
    </p:spTree>
    <p:extLst>
      <p:ext uri="{BB962C8B-B14F-4D97-AF65-F5344CB8AC3E}">
        <p14:creationId xmlns:p14="http://schemas.microsoft.com/office/powerpoint/2010/main" val="35790530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282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623711" y="1903778"/>
            <a:ext cx="924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</a:t>
            </a:r>
            <a:r>
              <a:rPr lang="en-US" altLang="ko-KR" dirty="0"/>
              <a:t>(Activation Function) –</a:t>
            </a:r>
            <a:r>
              <a:rPr lang="en-US" altLang="ko-KR" dirty="0" err="1"/>
              <a:t>Thah</a:t>
            </a:r>
            <a:r>
              <a:rPr lang="en-US" altLang="ko-KR" dirty="0"/>
              <a:t>(Hyperbolic Tangent)-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ED76E1-F09A-4284-4AE8-2006220E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2" y="2524666"/>
            <a:ext cx="3915069" cy="3955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11FB7-2600-8871-7534-72DD56D8932B}"/>
              </a:ext>
            </a:extLst>
          </p:cNvPr>
          <p:cNvSpPr txBox="1"/>
          <p:nvPr/>
        </p:nvSpPr>
        <p:spPr>
          <a:xfrm>
            <a:off x="4500384" y="2757269"/>
            <a:ext cx="7228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그림에서 보면 알 수 있듯이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함수와 거의 유사하다. 차이는 -1~1값을 가지고 데이터의 평균이 0이라는 점이다.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D8C57-8783-B3D9-BC78-19CBD5AB1580}"/>
              </a:ext>
            </a:extLst>
          </p:cNvPr>
          <p:cNvSpPr txBox="1"/>
          <p:nvPr/>
        </p:nvSpPr>
        <p:spPr>
          <a:xfrm>
            <a:off x="4500384" y="3549428"/>
            <a:ext cx="7228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데이터의 평균이 0.5가 아닌 0이라는 유일한 차이밖에 없지만 대부분의 경우에서 </a:t>
            </a:r>
            <a:r>
              <a:rPr lang="ko-KR" altLang="en-US" dirty="0" err="1"/>
              <a:t>시그모이드보다</a:t>
            </a:r>
            <a:r>
              <a:rPr lang="ko-KR" altLang="en-US" dirty="0"/>
              <a:t> </a:t>
            </a:r>
            <a:r>
              <a:rPr lang="ko-KR" altLang="en-US" dirty="0" err="1"/>
              <a:t>Tanh가</a:t>
            </a:r>
            <a:r>
              <a:rPr lang="ko-KR" altLang="en-US" dirty="0"/>
              <a:t> 성능이 더 좋다.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3A985-F5C3-3F48-3051-E2C60095E3C2}"/>
              </a:ext>
            </a:extLst>
          </p:cNvPr>
          <p:cNvSpPr txBox="1"/>
          <p:nvPr/>
        </p:nvSpPr>
        <p:spPr>
          <a:xfrm>
            <a:off x="4500384" y="4303508"/>
            <a:ext cx="7416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그러나 </a:t>
            </a:r>
            <a:r>
              <a:rPr lang="ko-KR" altLang="en-US" dirty="0" err="1"/>
              <a:t>시그모이드와</a:t>
            </a:r>
            <a:r>
              <a:rPr lang="ko-KR" altLang="en-US" dirty="0"/>
              <a:t> 마찬가지로 </a:t>
            </a:r>
            <a:r>
              <a:rPr lang="ko-KR" altLang="en-US" dirty="0" err="1"/>
              <a:t>Vanishing</a:t>
            </a:r>
            <a:r>
              <a:rPr lang="ko-KR" altLang="en-US" dirty="0"/>
              <a:t> </a:t>
            </a:r>
            <a:r>
              <a:rPr lang="ko-KR" altLang="en-US" dirty="0" err="1"/>
              <a:t>gradient라는</a:t>
            </a:r>
            <a:r>
              <a:rPr lang="ko-KR" altLang="en-US" dirty="0"/>
              <a:t> 단점이 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5F06F-6036-104A-3030-81E6CEAE2018}"/>
              </a:ext>
            </a:extLst>
          </p:cNvPr>
          <p:cNvSpPr txBox="1"/>
          <p:nvPr/>
        </p:nvSpPr>
        <p:spPr>
          <a:xfrm>
            <a:off x="4500384" y="4780589"/>
            <a:ext cx="75448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결론</a:t>
            </a:r>
          </a:p>
          <a:p>
            <a:r>
              <a:rPr lang="ko-KR" altLang="en-US" dirty="0"/>
              <a:t>장점) </a:t>
            </a:r>
            <a:r>
              <a:rPr lang="ko-KR" altLang="en-US" dirty="0" err="1"/>
              <a:t>output데이터의</a:t>
            </a:r>
            <a:r>
              <a:rPr lang="ko-KR" altLang="en-US" dirty="0"/>
              <a:t> 평균이 0으로써 </a:t>
            </a:r>
            <a:r>
              <a:rPr lang="ko-KR" altLang="en-US" dirty="0" err="1"/>
              <a:t>시그모이드보다</a:t>
            </a:r>
            <a:r>
              <a:rPr lang="ko-KR" altLang="en-US" dirty="0"/>
              <a:t> 대부분의 </a:t>
            </a:r>
            <a:r>
              <a:rPr lang="ko-KR" altLang="en-US" dirty="0" err="1"/>
              <a:t>경우에서학습이</a:t>
            </a:r>
            <a:r>
              <a:rPr lang="ko-KR" altLang="en-US" dirty="0"/>
              <a:t> 더 잘 된다.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단점) </a:t>
            </a:r>
            <a:r>
              <a:rPr lang="ko-KR" altLang="en-US" dirty="0" err="1"/>
              <a:t>시그모이드와</a:t>
            </a:r>
            <a:r>
              <a:rPr lang="ko-KR" altLang="en-US" dirty="0"/>
              <a:t> 마찬가지로 </a:t>
            </a:r>
            <a:r>
              <a:rPr lang="ko-KR" altLang="en-US" dirty="0" err="1"/>
              <a:t>Vanishing</a:t>
            </a:r>
            <a:r>
              <a:rPr lang="ko-KR" altLang="en-US" dirty="0"/>
              <a:t> </a:t>
            </a:r>
            <a:r>
              <a:rPr lang="ko-KR" altLang="en-US" dirty="0" err="1"/>
              <a:t>gradient현상이</a:t>
            </a:r>
            <a:r>
              <a:rPr lang="ko-KR" altLang="en-US" dirty="0"/>
              <a:t> 일어난다.</a:t>
            </a:r>
          </a:p>
        </p:txBody>
      </p:sp>
    </p:spTree>
    <p:extLst>
      <p:ext uri="{BB962C8B-B14F-4D97-AF65-F5344CB8AC3E}">
        <p14:creationId xmlns:p14="http://schemas.microsoft.com/office/powerpoint/2010/main" val="547043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282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623711" y="1903778"/>
            <a:ext cx="924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</a:t>
            </a:r>
            <a:r>
              <a:rPr lang="en-US" altLang="ko-KR" dirty="0"/>
              <a:t>(Activation Function) –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FAFCC-FAD3-49A6-7672-8DCA771F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1" y="2434355"/>
            <a:ext cx="3778956" cy="3965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A93F6-FE91-A8A9-2C5E-C63FB3D27CB1}"/>
              </a:ext>
            </a:extLst>
          </p:cNvPr>
          <p:cNvSpPr txBox="1"/>
          <p:nvPr/>
        </p:nvSpPr>
        <p:spPr>
          <a:xfrm>
            <a:off x="4546601" y="2690336"/>
            <a:ext cx="73744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대부분의 경우 일반적으로 </a:t>
            </a:r>
            <a:r>
              <a:rPr lang="ko-KR" altLang="en-US" dirty="0" err="1"/>
              <a:t>ReLU의</a:t>
            </a:r>
            <a:r>
              <a:rPr lang="ko-KR" altLang="en-US" dirty="0"/>
              <a:t> 성능이 가장 좋기때문에 </a:t>
            </a:r>
            <a:r>
              <a:rPr lang="ko-KR" altLang="en-US" dirty="0" err="1"/>
              <a:t>ReLU를</a:t>
            </a:r>
            <a:r>
              <a:rPr lang="ko-KR" altLang="en-US" dirty="0"/>
              <a:t> 사용한다.</a:t>
            </a:r>
          </a:p>
          <a:p>
            <a:r>
              <a:rPr lang="ko-KR" altLang="en-US" dirty="0"/>
              <a:t>"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layer에서</a:t>
            </a:r>
            <a:r>
              <a:rPr lang="ko-KR" altLang="en-US" dirty="0"/>
              <a:t> 어떤 활성화 함수를 사용할지 </a:t>
            </a:r>
            <a:r>
              <a:rPr lang="ko-KR" altLang="en-US" dirty="0" err="1"/>
              <a:t>모르겠으면</a:t>
            </a:r>
            <a:r>
              <a:rPr lang="ko-KR" altLang="en-US" dirty="0"/>
              <a:t> </a:t>
            </a:r>
            <a:r>
              <a:rPr lang="ko-KR" altLang="en-US" dirty="0" err="1"/>
              <a:t>ReLU를</a:t>
            </a:r>
            <a:r>
              <a:rPr lang="ko-KR" altLang="en-US" dirty="0"/>
              <a:t> 사용하</a:t>
            </a:r>
          </a:p>
          <a:p>
            <a:r>
              <a:rPr lang="ko-KR" altLang="en-US" dirty="0"/>
              <a:t>면 된다" - </a:t>
            </a:r>
            <a:r>
              <a:rPr lang="ko-KR" altLang="en-US" dirty="0" err="1"/>
              <a:t>Andrewng</a:t>
            </a:r>
            <a:r>
              <a:rPr lang="ko-KR" altLang="en-US" dirty="0"/>
              <a:t> 앤드류 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1775A-448F-3214-C683-8767A8716339}"/>
              </a:ext>
            </a:extLst>
          </p:cNvPr>
          <p:cNvSpPr txBox="1"/>
          <p:nvPr/>
        </p:nvSpPr>
        <p:spPr>
          <a:xfrm>
            <a:off x="4546601" y="4328616"/>
            <a:ext cx="73744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상식</a:t>
            </a:r>
          </a:p>
          <a:p>
            <a:r>
              <a:rPr lang="ko-KR" altLang="en-US" dirty="0" err="1"/>
              <a:t>요슈아</a:t>
            </a:r>
            <a:r>
              <a:rPr lang="ko-KR" altLang="en-US" dirty="0"/>
              <a:t> </a:t>
            </a:r>
            <a:r>
              <a:rPr lang="ko-KR" altLang="en-US" dirty="0" err="1"/>
              <a:t>벤지오</a:t>
            </a:r>
            <a:r>
              <a:rPr lang="ko-KR" altLang="en-US" dirty="0"/>
              <a:t>, 얀 </a:t>
            </a:r>
            <a:r>
              <a:rPr lang="ko-KR" altLang="en-US" dirty="0" err="1"/>
              <a:t>르쿤</a:t>
            </a:r>
            <a:r>
              <a:rPr lang="ko-KR" altLang="en-US" dirty="0"/>
              <a:t>, </a:t>
            </a:r>
            <a:r>
              <a:rPr lang="ko-KR" altLang="en-US" dirty="0" err="1"/>
              <a:t>제프리</a:t>
            </a:r>
            <a:r>
              <a:rPr lang="ko-KR" altLang="en-US" dirty="0"/>
              <a:t> </a:t>
            </a:r>
            <a:r>
              <a:rPr lang="ko-KR" altLang="en-US" dirty="0" err="1"/>
              <a:t>힌튼과</a:t>
            </a:r>
            <a:r>
              <a:rPr lang="ko-KR" altLang="en-US" dirty="0"/>
              <a:t> 더불어 세계 4대 AI 석학으로 꼽히는 앤드류 응 스탠퍼드 교수가 데이터 품질 개선을 위한 캠페인을 실시한다.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그가 설립한 스타트업 ‘</a:t>
            </a:r>
            <a:r>
              <a:rPr lang="ko-KR" altLang="en-US" dirty="0" err="1"/>
              <a:t>랜딩AI</a:t>
            </a:r>
            <a:r>
              <a:rPr lang="ko-KR" altLang="en-US" dirty="0"/>
              <a:t>(</a:t>
            </a:r>
            <a:r>
              <a:rPr lang="ko-KR" altLang="en-US" dirty="0" err="1"/>
              <a:t>Landing.AI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1900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282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623711" y="1903778"/>
            <a:ext cx="924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</a:t>
            </a:r>
            <a:r>
              <a:rPr lang="en-US" altLang="ko-KR" dirty="0"/>
              <a:t>(Activation Function) –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70AB15-80D4-DF4E-0BC5-4053DAAF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0" y="2524667"/>
            <a:ext cx="3383845" cy="3550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2EA2C-0F9A-05B3-758F-D35D8215ACC9}"/>
              </a:ext>
            </a:extLst>
          </p:cNvPr>
          <p:cNvSpPr txBox="1"/>
          <p:nvPr/>
        </p:nvSpPr>
        <p:spPr>
          <a:xfrm>
            <a:off x="4258733" y="2524667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대부분의 </a:t>
            </a:r>
            <a:r>
              <a:rPr lang="ko-KR" altLang="en-US" dirty="0" err="1"/>
              <a:t>input값에</a:t>
            </a:r>
            <a:r>
              <a:rPr lang="ko-KR" altLang="en-US" dirty="0"/>
              <a:t> 대해 기울기가 0이 아니기 때문에 학습이 빨리 된다. 학습을 </a:t>
            </a:r>
            <a:r>
              <a:rPr lang="ko-KR" altLang="en-US" dirty="0" err="1"/>
              <a:t>느리게하는</a:t>
            </a:r>
            <a:r>
              <a:rPr lang="ko-KR" altLang="en-US" dirty="0"/>
              <a:t> 원인이 </a:t>
            </a:r>
            <a:r>
              <a:rPr lang="ko-KR" altLang="en-US" dirty="0" err="1"/>
              <a:t>gradient가</a:t>
            </a:r>
            <a:r>
              <a:rPr lang="ko-KR" altLang="en-US" dirty="0"/>
              <a:t> 0이 되는 것인데 이를 대부분의 경우에서 막아주기 때문에 </a:t>
            </a:r>
            <a:r>
              <a:rPr lang="ko-KR" altLang="en-US" dirty="0" err="1"/>
              <a:t>시그모이드</a:t>
            </a:r>
            <a:r>
              <a:rPr lang="ko-KR" altLang="en-US" dirty="0"/>
              <a:t>, </a:t>
            </a:r>
            <a:r>
              <a:rPr lang="ko-KR" altLang="en-US" dirty="0" err="1"/>
              <a:t>Tanh같은</a:t>
            </a:r>
            <a:r>
              <a:rPr lang="ko-KR" altLang="en-US" dirty="0"/>
              <a:t> 함수보다 학습이 빠르다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E27D1-0FB5-23B9-8587-E2366194BBD7}"/>
              </a:ext>
            </a:extLst>
          </p:cNvPr>
          <p:cNvSpPr txBox="1"/>
          <p:nvPr/>
        </p:nvSpPr>
        <p:spPr>
          <a:xfrm>
            <a:off x="4258733" y="3561330"/>
            <a:ext cx="7380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그림을 보면 </a:t>
            </a:r>
            <a:r>
              <a:rPr lang="ko-KR" altLang="en-US" dirty="0" err="1"/>
              <a:t>input이</a:t>
            </a:r>
            <a:r>
              <a:rPr lang="ko-KR" altLang="en-US" dirty="0"/>
              <a:t> 0보다 작을 경우 기울기가 0이기 때문에 대부분의 경우에서 기울기가 0이 </a:t>
            </a:r>
            <a:r>
              <a:rPr lang="ko-KR" altLang="en-US" dirty="0" err="1"/>
              <a:t>되는것을</a:t>
            </a:r>
            <a:r>
              <a:rPr lang="ko-KR" altLang="en-US" dirty="0"/>
              <a:t> </a:t>
            </a:r>
            <a:r>
              <a:rPr lang="ko-KR" altLang="en-US" dirty="0" err="1"/>
              <a:t>막아주는게</a:t>
            </a:r>
            <a:r>
              <a:rPr lang="ko-KR" altLang="en-US" dirty="0"/>
              <a:t> 납득이 안 </a:t>
            </a:r>
            <a:r>
              <a:rPr lang="ko-KR" altLang="en-US" dirty="0" err="1"/>
              <a:t>될수</a:t>
            </a:r>
            <a:r>
              <a:rPr lang="ko-KR" altLang="en-US" dirty="0"/>
              <a:t> 있지만 실제로 </a:t>
            </a:r>
            <a:r>
              <a:rPr lang="ko-KR" altLang="en-US" dirty="0" err="1"/>
              <a:t>hidden</a:t>
            </a:r>
            <a:r>
              <a:rPr lang="ko-KR" altLang="en-US" dirty="0"/>
              <a:t> </a:t>
            </a:r>
            <a:r>
              <a:rPr lang="ko-KR" altLang="en-US" dirty="0" err="1"/>
              <a:t>layer에서</a:t>
            </a:r>
            <a:r>
              <a:rPr lang="ko-KR" altLang="en-US" dirty="0"/>
              <a:t> 대부분 노드의 </a:t>
            </a:r>
            <a:r>
              <a:rPr lang="ko-KR" altLang="en-US" dirty="0" err="1"/>
              <a:t>z값은</a:t>
            </a:r>
            <a:r>
              <a:rPr lang="ko-KR" altLang="en-US" dirty="0"/>
              <a:t> 0보다 크기 때문에 기울기가 0이 되는 경우가 많지 않다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42253-8F6D-8CF8-E0F8-E16A66249674}"/>
              </a:ext>
            </a:extLst>
          </p:cNvPr>
          <p:cNvSpPr txBox="1"/>
          <p:nvPr/>
        </p:nvSpPr>
        <p:spPr>
          <a:xfrm>
            <a:off x="4258732" y="4874992"/>
            <a:ext cx="7696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단점으로는 위에서 언급했듯이 </a:t>
            </a:r>
            <a:r>
              <a:rPr lang="ko-KR" altLang="en-US" dirty="0" err="1"/>
              <a:t>z가</a:t>
            </a:r>
            <a:r>
              <a:rPr lang="ko-KR" altLang="en-US" dirty="0"/>
              <a:t> 음수일때 기울기가 0이라는 것이지만 실제로는 거의 무시할 수 있는 수준으로 학습이 잘 되기 때문에 단점이라 할 수도 없다.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A6156-9CFF-681A-D0DC-9C09530098E1}"/>
              </a:ext>
            </a:extLst>
          </p:cNvPr>
          <p:cNvSpPr txBox="1"/>
          <p:nvPr/>
        </p:nvSpPr>
        <p:spPr>
          <a:xfrm>
            <a:off x="4258731" y="5865488"/>
            <a:ext cx="7470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장점) 대부분의 경우에서 기울기가 0이 되는 것을 막아주기 때문에 학습이 아주 빠르게 잘 되다.</a:t>
            </a:r>
          </a:p>
        </p:txBody>
      </p:sp>
    </p:spTree>
    <p:extLst>
      <p:ext uri="{BB962C8B-B14F-4D97-AF65-F5344CB8AC3E}">
        <p14:creationId xmlns:p14="http://schemas.microsoft.com/office/powerpoint/2010/main" val="759053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28288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Activation Layer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또는 활성화층 소개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이전 수업 시간에서 학습 했던 내용입니다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다시 한번 체크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4D7C-DD6A-33BD-799E-CA6EFF74D992}"/>
              </a:ext>
            </a:extLst>
          </p:cNvPr>
          <p:cNvSpPr txBox="1"/>
          <p:nvPr/>
        </p:nvSpPr>
        <p:spPr>
          <a:xfrm>
            <a:off x="623711" y="1903778"/>
            <a:ext cx="924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활성화함수</a:t>
            </a:r>
            <a:r>
              <a:rPr lang="en-US" altLang="ko-KR" dirty="0"/>
              <a:t>(Activation Function) – leaky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27D98-6E2B-DF75-216E-1F84DC93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1" y="2524667"/>
            <a:ext cx="3474156" cy="354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29160-E423-C25C-FFB0-23735DB8E84D}"/>
              </a:ext>
            </a:extLst>
          </p:cNvPr>
          <p:cNvSpPr txBox="1"/>
          <p:nvPr/>
        </p:nvSpPr>
        <p:spPr>
          <a:xfrm>
            <a:off x="4257324" y="3107563"/>
            <a:ext cx="7673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ReLU와</a:t>
            </a:r>
            <a:r>
              <a:rPr lang="ko-KR" altLang="en-US" dirty="0"/>
              <a:t> 유일한 차이점으로는 </a:t>
            </a:r>
            <a:r>
              <a:rPr lang="ko-KR" altLang="en-US" dirty="0" err="1"/>
              <a:t>max</a:t>
            </a:r>
            <a:r>
              <a:rPr lang="ko-KR" altLang="en-US" dirty="0"/>
              <a:t>(0, </a:t>
            </a:r>
            <a:r>
              <a:rPr lang="ko-KR" altLang="en-US" dirty="0" err="1"/>
              <a:t>z</a:t>
            </a:r>
            <a:r>
              <a:rPr lang="ko-KR" altLang="en-US" dirty="0"/>
              <a:t>)가 아닌 </a:t>
            </a:r>
            <a:r>
              <a:rPr lang="ko-KR" altLang="en-US" dirty="0" err="1"/>
              <a:t>max</a:t>
            </a:r>
            <a:r>
              <a:rPr lang="ko-KR" altLang="en-US" dirty="0"/>
              <a:t>(0.01z, </a:t>
            </a:r>
            <a:r>
              <a:rPr lang="ko-KR" altLang="en-US" dirty="0" err="1"/>
              <a:t>z</a:t>
            </a:r>
            <a:r>
              <a:rPr lang="ko-KR" altLang="en-US" dirty="0"/>
              <a:t>)라는 점이다.</a:t>
            </a:r>
          </a:p>
          <a:p>
            <a:r>
              <a:rPr lang="ko-KR" altLang="en-US" dirty="0"/>
              <a:t>즉, </a:t>
            </a:r>
            <a:r>
              <a:rPr lang="ko-KR" altLang="en-US" dirty="0" err="1"/>
              <a:t>input값인</a:t>
            </a:r>
            <a:r>
              <a:rPr lang="ko-KR" altLang="en-US" dirty="0"/>
              <a:t> </a:t>
            </a:r>
            <a:r>
              <a:rPr lang="ko-KR" altLang="en-US" dirty="0" err="1"/>
              <a:t>z가</a:t>
            </a:r>
            <a:r>
              <a:rPr lang="ko-KR" altLang="en-US" dirty="0"/>
              <a:t> 음수일 경우 기울기가 0이 아닌 0.01값을 갖게 된다.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leaky</a:t>
            </a:r>
            <a:r>
              <a:rPr lang="ko-KR" altLang="en-US" dirty="0"/>
              <a:t> </a:t>
            </a:r>
            <a:r>
              <a:rPr lang="ko-KR" altLang="en-US" dirty="0" err="1"/>
              <a:t>ReLU를</a:t>
            </a:r>
            <a:r>
              <a:rPr lang="ko-KR" altLang="en-US" dirty="0"/>
              <a:t> 일반적으로 많이 쓰진 않지만 </a:t>
            </a:r>
            <a:r>
              <a:rPr lang="ko-KR" altLang="en-US" dirty="0" err="1"/>
              <a:t>ReLU보다</a:t>
            </a:r>
            <a:r>
              <a:rPr lang="ko-KR" altLang="en-US" dirty="0"/>
              <a:t> 학습이 더 잘 되긴</a:t>
            </a:r>
          </a:p>
          <a:p>
            <a:r>
              <a:rPr lang="ko-KR" altLang="en-US" dirty="0"/>
              <a:t>한다.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6F29B-D261-A10B-FAB0-C1900FE4B60B}"/>
              </a:ext>
            </a:extLst>
          </p:cNvPr>
          <p:cNvSpPr txBox="1"/>
          <p:nvPr/>
        </p:nvSpPr>
        <p:spPr>
          <a:xfrm>
            <a:off x="4257323" y="4712776"/>
            <a:ext cx="7673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결론</a:t>
            </a:r>
          </a:p>
          <a:p>
            <a:r>
              <a:rPr lang="ko-KR" altLang="en-US" dirty="0"/>
              <a:t>장점) </a:t>
            </a:r>
            <a:r>
              <a:rPr lang="ko-KR" altLang="en-US" dirty="0" err="1"/>
              <a:t>z가</a:t>
            </a:r>
            <a:r>
              <a:rPr lang="ko-KR" altLang="en-US" dirty="0"/>
              <a:t> 음수일때 기울기가 0이 아닌 0.01을 갖게 </a:t>
            </a:r>
            <a:r>
              <a:rPr lang="ko-KR" altLang="en-US" dirty="0" err="1"/>
              <a:t>하므로ReLU보다</a:t>
            </a:r>
            <a:r>
              <a:rPr lang="ko-KR" altLang="en-US" dirty="0"/>
              <a:t> 학습이 더 잘 된다.</a:t>
            </a:r>
          </a:p>
        </p:txBody>
      </p:sp>
    </p:spTree>
    <p:extLst>
      <p:ext uri="{BB962C8B-B14F-4D97-AF65-F5344CB8AC3E}">
        <p14:creationId xmlns:p14="http://schemas.microsoft.com/office/powerpoint/2010/main" val="3991780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530401" y="1598978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레이어의 역할과 동작 방식 설명</a:t>
            </a:r>
            <a:endParaRPr lang="ko-KR" altLang="en-US" b="1" dirty="0"/>
          </a:p>
        </p:txBody>
      </p:sp>
      <p:pic>
        <p:nvPicPr>
          <p:cNvPr id="39938" name="Picture 2" descr="Max Pooling Explained | Papers With Code">
            <a:extLst>
              <a:ext uri="{FF2B5EF4-FFF2-40B4-BE49-F238E27FC236}">
                <a16:creationId xmlns:a16="http://schemas.microsoft.com/office/drawing/2014/main" id="{4EDFF53A-CF1D-3D2E-1042-E881C5FC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1" y="3428472"/>
            <a:ext cx="5228691" cy="21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0205A-F030-6650-9C99-58C32C993316}"/>
              </a:ext>
            </a:extLst>
          </p:cNvPr>
          <p:cNvSpPr txBox="1"/>
          <p:nvPr/>
        </p:nvSpPr>
        <p:spPr>
          <a:xfrm>
            <a:off x="826910" y="2073036"/>
            <a:ext cx="10970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Convolutional Neural Network (CNN)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사용되는 중요한 구성 요소로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공간적인 크기를 줄이고 추상화된 특징을 유지하는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0A49A-5172-2DEA-C039-DA1A8063A0EB}"/>
              </a:ext>
            </a:extLst>
          </p:cNvPr>
          <p:cNvSpPr txBox="1"/>
          <p:nvPr/>
        </p:nvSpPr>
        <p:spPr>
          <a:xfrm>
            <a:off x="826909" y="2824093"/>
            <a:ext cx="995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Convolutional Layer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뒤에 배치되며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다음과 같은 방식으로 동작합니다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1BF5C-8353-563F-DC38-08891E549762}"/>
              </a:ext>
            </a:extLst>
          </p:cNvPr>
          <p:cNvSpPr txBox="1"/>
          <p:nvPr/>
        </p:nvSpPr>
        <p:spPr>
          <a:xfrm>
            <a:off x="5871630" y="3780861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Max Pooling: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윈도우 영역에서 가장 큰 값을 선택하여 출력으로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윈도우의 경우 해당 영역에서 가장 큰 값을 선택하여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개의 출력 값을 만듭니다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해당 영역에서 가장 강한 특징을 추출하고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크기를 절반으로 줄입니다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09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530401" y="1598978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레이어의 역할과 동작 방식 설명</a:t>
            </a:r>
            <a:endParaRPr lang="ko-KR" altLang="en-US" b="1" dirty="0"/>
          </a:p>
        </p:txBody>
      </p:sp>
      <p:pic>
        <p:nvPicPr>
          <p:cNvPr id="40962" name="Picture 2" descr="Explain Pooling layers: Max Pooling, Average Pooling, Global Average Pooling,  and Global Max pooling. - For Machine Learning">
            <a:extLst>
              <a:ext uri="{FF2B5EF4-FFF2-40B4-BE49-F238E27FC236}">
                <a16:creationId xmlns:a16="http://schemas.microsoft.com/office/drawing/2014/main" id="{0FC7055B-8C5F-B5CA-6A26-E1F328F4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1" y="2501247"/>
            <a:ext cx="4886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A8502-47BA-E028-3C56-A71E75C49DA4}"/>
              </a:ext>
            </a:extLst>
          </p:cNvPr>
          <p:cNvSpPr txBox="1"/>
          <p:nvPr/>
        </p:nvSpPr>
        <p:spPr>
          <a:xfrm>
            <a:off x="5672842" y="2690336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Average Pooling: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윈도우 영역에서 평균 값을 계산하여 출력으로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2x2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윈도우의 경우 해당 영역의 픽셀 값을 평균하여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개의 출력 값을 만듭니다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해당 영역의 대표적인 특징을 추출하고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크기를 줄입니다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32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A7009-9CE5-2A19-0416-3A3B405B3CE4}"/>
              </a:ext>
            </a:extLst>
          </p:cNvPr>
          <p:cNvSpPr txBox="1"/>
          <p:nvPr/>
        </p:nvSpPr>
        <p:spPr>
          <a:xfrm>
            <a:off x="553135" y="1097081"/>
            <a:ext cx="533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CNN</a:t>
            </a:r>
            <a:r>
              <a:rPr kumimoji="1" lang="ko-KR" altLang="en-US" dirty="0"/>
              <a:t> 들어가기 전에 알아야 하는 신경망 소개  </a:t>
            </a:r>
            <a:endParaRPr kumimoji="1" lang="en-US" altLang="ko-KR" dirty="0"/>
          </a:p>
        </p:txBody>
      </p:sp>
      <p:pic>
        <p:nvPicPr>
          <p:cNvPr id="1026" name="Picture 2" descr="Deep Learning 3) 가장 쉽게 사용할 수 있는 딥러닝 구조는? Artificial neural network (ANN) —  Steemit">
            <a:extLst>
              <a:ext uri="{FF2B5EF4-FFF2-40B4-BE49-F238E27FC236}">
                <a16:creationId xmlns:a16="http://schemas.microsoft.com/office/drawing/2014/main" id="{C632D367-2C05-B19F-0952-E1C1C2242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5" y="1907944"/>
            <a:ext cx="4301087" cy="270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EC1C8B-C50E-4745-59E0-2CA207AA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958" y="1803248"/>
            <a:ext cx="4475011" cy="19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333286C-A74A-2AFE-5344-86C02448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6" y="5054752"/>
            <a:ext cx="6152424" cy="141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순환 신경망(RNN, Recurrent Neural Network)">
            <a:extLst>
              <a:ext uri="{FF2B5EF4-FFF2-40B4-BE49-F238E27FC236}">
                <a16:creationId xmlns:a16="http://schemas.microsoft.com/office/drawing/2014/main" id="{A0B49686-A761-A3FF-33FA-0E379A58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70" y="4989509"/>
            <a:ext cx="5791200" cy="145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AE24B6-EEB6-E298-3E1E-3D346436AF82}"/>
              </a:ext>
            </a:extLst>
          </p:cNvPr>
          <p:cNvSpPr txBox="1"/>
          <p:nvPr/>
        </p:nvSpPr>
        <p:spPr>
          <a:xfrm>
            <a:off x="688601" y="180324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ANN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FAF4A-AB9B-E631-CE2A-26414D80C14A}"/>
              </a:ext>
            </a:extLst>
          </p:cNvPr>
          <p:cNvSpPr txBox="1"/>
          <p:nvPr/>
        </p:nvSpPr>
        <p:spPr>
          <a:xfrm>
            <a:off x="4989688" y="180324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 DNN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95561-BEF5-A9A9-5997-EAAE65837654}"/>
              </a:ext>
            </a:extLst>
          </p:cNvPr>
          <p:cNvSpPr txBox="1"/>
          <p:nvPr/>
        </p:nvSpPr>
        <p:spPr>
          <a:xfrm>
            <a:off x="688601" y="45481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 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281E-219C-42DC-743A-7E0F05284789}"/>
              </a:ext>
            </a:extLst>
          </p:cNvPr>
          <p:cNvSpPr txBox="1"/>
          <p:nvPr/>
        </p:nvSpPr>
        <p:spPr>
          <a:xfrm>
            <a:off x="6096000" y="45680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 RNN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4CEF9F-1956-3D92-9D6D-D401422F7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46" y="2538186"/>
            <a:ext cx="890814" cy="890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EF8CA6-13C8-3037-5DFF-4167D8CD1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298" y="2558118"/>
            <a:ext cx="890814" cy="8908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46CA4F-FCC1-3125-A3BE-A7B2F3715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82" y="4287370"/>
            <a:ext cx="890814" cy="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8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328045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레이어의 역할과 동작 방식 설명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52A3-EEFF-D2E0-8033-9C4C53209A5E}"/>
              </a:ext>
            </a:extLst>
          </p:cNvPr>
          <p:cNvSpPr txBox="1"/>
          <p:nvPr/>
        </p:nvSpPr>
        <p:spPr>
          <a:xfrm>
            <a:off x="883355" y="1847334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주요 역할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B78A2-583D-72E4-568D-45EC5F62604F}"/>
              </a:ext>
            </a:extLst>
          </p:cNvPr>
          <p:cNvSpPr txBox="1"/>
          <p:nvPr/>
        </p:nvSpPr>
        <p:spPr>
          <a:xfrm>
            <a:off x="1018821" y="2366623"/>
            <a:ext cx="107105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공간적인 크기 축소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데이터의 공간적인 크기를 줄이는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줄이고 메모리 사용량을 감소시킵니다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위치 불변성 강화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데이터의 작은 변화에 덜 민감하게 반응하기 때문에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특징의 위치 변화에 상대적으로 불변한 특징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객체의 위치가 변해도 해당 객체의 특징을 인식할 수 있게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추상화된 특징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데이터의 작은 변동성을 제거하고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가장 강한 특징만을 선택하여 출력으로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불필요한 세부 정보나 노이즈를 제거하고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추상화된 특징을 유지합니다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C9888-0D7C-D561-7253-589C883D3886}"/>
              </a:ext>
            </a:extLst>
          </p:cNvPr>
          <p:cNvSpPr txBox="1"/>
          <p:nvPr/>
        </p:nvSpPr>
        <p:spPr>
          <a:xfrm>
            <a:off x="552979" y="5378902"/>
            <a:ext cx="11266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구조를 간소화하고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공간적인 계층 구조를 형성하여 효율적인 특징 추출과 계산을 가능하게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오버피팅을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방지하고 모델의 일반화 성능을 향상시킬 수 있는 효과도 가지고 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17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28801" y="1971512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레이어의 역할과 동작 방식 설명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52A3-EEFF-D2E0-8033-9C4C53209A5E}"/>
              </a:ext>
            </a:extLst>
          </p:cNvPr>
          <p:cNvSpPr txBox="1"/>
          <p:nvPr/>
        </p:nvSpPr>
        <p:spPr>
          <a:xfrm>
            <a:off x="849488" y="2490801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동작 방식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32B7E-02FE-5ACA-CFE5-06D87EB17F3F}"/>
              </a:ext>
            </a:extLst>
          </p:cNvPr>
          <p:cNvSpPr txBox="1"/>
          <p:nvPr/>
        </p:nvSpPr>
        <p:spPr>
          <a:xfrm>
            <a:off x="1063976" y="3010090"/>
            <a:ext cx="104168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입력 데이터를 작은 영역으로 나눕니다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영역을 윈도우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(window)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또는 커널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(kernel)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이라고도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각 윈도우 내에서 특정 작업을 수행하여 입력 데이터의 부분적인 표현을 생성합니다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가장 큰 값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(Max Pooling)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이나 평균 값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(Average Pooling)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선택합니다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표현은 출력으로 사용될 작은 크기의 데이터로 압축됩니다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과정을 통해 입력 데이터의 공간적인 크기가 줄어들게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2712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8" y="1192579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레이어 한계 문제점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213D9-C46B-1B97-FA85-3FC19E1AEA0D}"/>
              </a:ext>
            </a:extLst>
          </p:cNvPr>
          <p:cNvSpPr txBox="1"/>
          <p:nvPr/>
        </p:nvSpPr>
        <p:spPr>
          <a:xfrm>
            <a:off x="736600" y="1742701"/>
            <a:ext cx="1029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많이 사용되지만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몇 가지 한계와 문제점도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48376-1D09-F68A-7E43-9477E9572238}"/>
              </a:ext>
            </a:extLst>
          </p:cNvPr>
          <p:cNvSpPr txBox="1"/>
          <p:nvPr/>
        </p:nvSpPr>
        <p:spPr>
          <a:xfrm>
            <a:off x="539044" y="2526100"/>
            <a:ext cx="106877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정보 손실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데이터의 크기를 줄이는 과정에서 정보를 일부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손실시킬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(Max Pooling)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경우 가장 큰 값만 선택하고 나머지 정보는 버리기 때문에 입력에 대한 상세한 위치 정보가 손실될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데이터의 세부 사항을 희석시킬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공간적인 불변성의 제약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위치 불변성을 갖는 특징을 가지지만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입력 데이터의 공간적인 변화에 대한 민감도가 줄어들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내에서 미세한 이동이나 변형이 발생할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이러한 변화를 완전히 무시하게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과도한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입력 데이터의 공간적인 크기를 줄이기 위해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그러나 과도한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데이터의 중요한 세부 정보를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상실시킬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데이터가 작을 경우에는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다운샘플링으로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인해 입력의 유효한 패턴이 제거될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5489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372357" y="1339335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레이어 한계 문제점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213D9-C46B-1B97-FA85-3FC19E1AEA0D}"/>
              </a:ext>
            </a:extLst>
          </p:cNvPr>
          <p:cNvSpPr txBox="1"/>
          <p:nvPr/>
        </p:nvSpPr>
        <p:spPr>
          <a:xfrm>
            <a:off x="646289" y="1889457"/>
            <a:ext cx="1029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많이 사용되지만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몇 가지 한계와 문제점도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C5A40-0A08-9FFD-1360-6E9AD7EACC5B}"/>
              </a:ext>
            </a:extLst>
          </p:cNvPr>
          <p:cNvSpPr txBox="1"/>
          <p:nvPr/>
        </p:nvSpPr>
        <p:spPr>
          <a:xfrm>
            <a:off x="777521" y="2439579"/>
            <a:ext cx="109629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고정 크기 입력에 대한 제한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일반적으로 고정된 크기의 입력을 다루는데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데이터의 크기가 일정하게 유지되어야 한다는 제약을 가지게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다양한 크기의 입력을 다루는 경우에는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사용이 어려울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5.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선택의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레이어에는 다양한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윈도우 크기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 존재하며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적절하게 선택하는 것은 어려운 문제입니다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잘못된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선택은 모델의 성능에 부정적인 영향을 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66B49-1175-A268-A0EC-2D03EF128F08}"/>
              </a:ext>
            </a:extLst>
          </p:cNvPr>
          <p:cNvSpPr txBox="1"/>
          <p:nvPr/>
        </p:nvSpPr>
        <p:spPr>
          <a:xfrm>
            <a:off x="454377" y="4651694"/>
            <a:ext cx="11500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한계와 문제점을 고려하여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사용을 결정하고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선택하는 것이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최근에는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레이어의 대안으로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convolution)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이나 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(dilated convolution)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 다른 방법들이 제안되고 있어서 이러한 한계와 문제점을 극복하려는 연구도 진행되고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7322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372357" y="1339335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소개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C6204-654A-FD36-4CF4-B950F6A49436}"/>
              </a:ext>
            </a:extLst>
          </p:cNvPr>
          <p:cNvSpPr txBox="1"/>
          <p:nvPr/>
        </p:nvSpPr>
        <p:spPr>
          <a:xfrm>
            <a:off x="759176" y="1908160"/>
            <a:ext cx="11026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convolution)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수행할 때 필터를 이동시키는 간격을 조절하여 출력의 공간적인 크기를 조절하는 방법입니다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기존의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연산에서는 필터를 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칸씩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이동시켜가며 입력 데이터를 스캔합니다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필터를 더 큰 간격으로 이동시킴으로써 출력의 공간적인 크기를 줄이는 효과를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90DCA-7C5E-C0E2-10FF-D7068A0DFCE8}"/>
              </a:ext>
            </a:extLst>
          </p:cNvPr>
          <p:cNvSpPr txBox="1"/>
          <p:nvPr/>
        </p:nvSpPr>
        <p:spPr>
          <a:xfrm>
            <a:off x="759176" y="3307982"/>
            <a:ext cx="1087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레이어를 대체하는 방법으로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일정한 간격으로 입력 데이터를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다운샘플링하여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공간적인 크기를 줄이는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하지만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레이어는 정보의 일부를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손실시킬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 있고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위치 정보의 정확성을 감소시킬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1E721-EBDC-C7ED-5351-B4AFBAF1C172}"/>
              </a:ext>
            </a:extLst>
          </p:cNvPr>
          <p:cNvSpPr txBox="1"/>
          <p:nvPr/>
        </p:nvSpPr>
        <p:spPr>
          <a:xfrm>
            <a:off x="759176" y="4430805"/>
            <a:ext cx="111393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(stride)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라는 파라미터를 설정하여 적용할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필터를 이동시키는 간격을 결정하는데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보다 큰 값을 설정하여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설정하면 필터를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칸씩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이동시키면서 입력 데이터를 스캔하며 출력을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공간적인 크기를 조절할 수 있는 유용한 도구로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CNN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레이어를 대체하여 공간적인 정보의 손실을 줄이고 정확성을 향상시킬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2140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462669" y="1474801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이랑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스트라이트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랑 같은 말인가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? 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935E3-79BE-5B12-FDA5-5F73E7ACE5EB}"/>
              </a:ext>
            </a:extLst>
          </p:cNvPr>
          <p:cNvSpPr txBox="1"/>
          <p:nvPr/>
        </p:nvSpPr>
        <p:spPr>
          <a:xfrm>
            <a:off x="860777" y="2036211"/>
            <a:ext cx="805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  <a:latin typeface="Söhne"/>
              </a:rPr>
              <a:t>결론 적으로는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서로 다른 개념입니다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F0A43-47FF-1528-BC80-86B381E26E13}"/>
              </a:ext>
            </a:extLst>
          </p:cNvPr>
          <p:cNvSpPr txBox="1"/>
          <p:nvPr/>
        </p:nvSpPr>
        <p:spPr>
          <a:xfrm>
            <a:off x="623710" y="2687932"/>
            <a:ext cx="106426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convolution)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수행할 때 필터를 이동시키는 간격을 조절하여 출력의 공간적인 크기를 조절하는 방법을 말합니다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필터를 큰 간격으로 이동시킴으로써 입력 데이터를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효과를 얻을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반면에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(stride)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 필터를 이동시킬 때의 간격을 나타내는 파라미터입니다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값은 필터를 이동시키는 간격을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보다 큰 값을 설정하여 필터를 더 큰 간격으로 이동시킴으로써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 이동 간격을 나타내는 값이며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그 값을 이용하여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수행하여 출력의 공간적인 크기를 조절하는 방법을 말합니다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410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7C00-A98D-8857-E9D3-6011558EA7BD}"/>
              </a:ext>
            </a:extLst>
          </p:cNvPr>
          <p:cNvSpPr txBox="1"/>
          <p:nvPr/>
        </p:nvSpPr>
        <p:spPr>
          <a:xfrm>
            <a:off x="270757" y="1023246"/>
            <a:ext cx="1126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한계점 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4226B-5765-8247-9202-A7584827F187}"/>
              </a:ext>
            </a:extLst>
          </p:cNvPr>
          <p:cNvSpPr txBox="1"/>
          <p:nvPr/>
        </p:nvSpPr>
        <p:spPr>
          <a:xfrm>
            <a:off x="706965" y="1563933"/>
            <a:ext cx="103942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정보 손실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크게 설정하면 필터가 입력 데이터의 부분적인 영역만을 커버하게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출력 데이터의 공간적인 해상도가 감소하고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일부 정보가 손실될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공간적인 변형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데이터를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다운샘플링하는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효과를 가지므로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데이터의 공간적인 크기가 입력 데이터보다 작아집니다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입력 데이터의 공간적인 변형을 가져올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이미지 등 공간적인 구조가 중요한 데이터에서 원치 않는 결과를 초래할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정보 집약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크게 설정되면 출력 데이터의 공간적인 크기가 작아지므로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데이터의 다양한 특징을 고려하기보다는 주요한 특징에 집중하게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 인해 입력 데이터의 세부적인 정보가 소실될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세부적인 패턴을 파악하는 데 어려움을 겪을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파라미터 공유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필터를 이동시키는 간격을 조절하기 때문에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필터의 수평 및 수직 이동에 제약을 가지게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필터의 파라미터 공유를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강제화하게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되어 학습 파라미터의 수를 줄이는 효과를 가질 수 있지만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표현력에 제약을 가할 수도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1AC7E-317D-99FE-CE49-58CD8A78536F}"/>
              </a:ext>
            </a:extLst>
          </p:cNvPr>
          <p:cNvSpPr txBox="1"/>
          <p:nvPr/>
        </p:nvSpPr>
        <p:spPr>
          <a:xfrm>
            <a:off x="454378" y="5705606"/>
            <a:ext cx="1145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한계들은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적절하게 사용하고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목적과 데이터에 맞게 설정하는 등의 조절이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378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522111" y="113613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간단하게 적용된 모습 실습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9EB9B-CDDE-FD56-40CC-BBAE2E15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4" y="2357105"/>
            <a:ext cx="6515100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6D5DA-39F1-3B0A-FAE8-BD08EF65BE96}"/>
              </a:ext>
            </a:extLst>
          </p:cNvPr>
          <p:cNvSpPr txBox="1"/>
          <p:nvPr/>
        </p:nvSpPr>
        <p:spPr>
          <a:xfrm>
            <a:off x="7368117" y="2357105"/>
            <a:ext cx="42530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입력 데이터로 1채널의 28x28 이미지를 사용하고 있습니다. nn.Conv2d를 통해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적용한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레이어를 정의하였습니다.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in_channels는</a:t>
            </a:r>
            <a:r>
              <a:rPr lang="ko-KR" altLang="en-US" dirty="0"/>
              <a:t> 입력 채널의 수, </a:t>
            </a:r>
            <a:r>
              <a:rPr lang="ko-KR" altLang="en-US" dirty="0" err="1"/>
              <a:t>out_channels는</a:t>
            </a:r>
            <a:r>
              <a:rPr lang="ko-KR" altLang="en-US" dirty="0"/>
              <a:t> 출력 채널의 수, </a:t>
            </a:r>
            <a:r>
              <a:rPr lang="ko-KR" altLang="en-US" dirty="0" err="1"/>
              <a:t>kernel_size는</a:t>
            </a:r>
            <a:r>
              <a:rPr lang="ko-KR" altLang="en-US" dirty="0"/>
              <a:t> 커널(필터)의 크기, </a:t>
            </a:r>
            <a:r>
              <a:rPr lang="ko-KR" altLang="en-US" dirty="0" err="1"/>
              <a:t>stride는</a:t>
            </a:r>
            <a:r>
              <a:rPr lang="ko-KR" altLang="en-US" dirty="0"/>
              <a:t> </a:t>
            </a:r>
            <a:r>
              <a:rPr lang="ko-KR" altLang="en-US" dirty="0" err="1"/>
              <a:t>스트라이드</a:t>
            </a:r>
            <a:r>
              <a:rPr lang="ko-KR" altLang="en-US" dirty="0"/>
              <a:t> 값, </a:t>
            </a:r>
            <a:r>
              <a:rPr lang="ko-KR" altLang="en-US" dirty="0" err="1"/>
              <a:t>padding은</a:t>
            </a:r>
            <a:r>
              <a:rPr lang="ko-KR" altLang="en-US" dirty="0"/>
              <a:t> 패딩 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E047E-0534-0904-5D5B-1F5845906EFA}"/>
              </a:ext>
            </a:extLst>
          </p:cNvPr>
          <p:cNvSpPr txBox="1"/>
          <p:nvPr/>
        </p:nvSpPr>
        <p:spPr>
          <a:xfrm>
            <a:off x="680157" y="1588029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참고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Strided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Convolution)＂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값을 지정하여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수행하는 것을 의미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62CA80-71D9-F976-142C-428415C557B3}"/>
              </a:ext>
            </a:extLst>
          </p:cNvPr>
          <p:cNvSpPr txBox="1"/>
          <p:nvPr/>
        </p:nvSpPr>
        <p:spPr>
          <a:xfrm>
            <a:off x="522111" y="5448489"/>
            <a:ext cx="11410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연산을 통해 입력 데이터에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적용하여 출력을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결과로 얻어진 출력의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shape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출력하면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컨볼루션에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의해 크기가 어떻게 변하는지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650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522111" y="1136133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간단하게 적용된 모습 실습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–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시각화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CACF8-8199-A829-7321-60865024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9" y="1587500"/>
            <a:ext cx="6410325" cy="510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E10981-7860-020A-C029-E11C05E1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34" y="3349625"/>
            <a:ext cx="5972175" cy="3343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AA49E6-B219-57E7-3652-EB03AC30D8CF}"/>
              </a:ext>
            </a:extLst>
          </p:cNvPr>
          <p:cNvSpPr txBox="1"/>
          <p:nvPr/>
        </p:nvSpPr>
        <p:spPr>
          <a:xfrm>
            <a:off x="7080956" y="1889965"/>
            <a:ext cx="4535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코드를 실행하면 입력 데이터와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적용한 결과를 나란히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809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194557" y="978088"/>
            <a:ext cx="8542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스트라이드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간단하게 적용된 모습 실습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–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실제 이미지 적용한 시각화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D62DD-0264-5E70-C3D0-DEF7CA26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7" y="1435982"/>
            <a:ext cx="8258175" cy="511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9FB8B8-A1B2-36C2-44C5-32B8CA78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451" y="3969632"/>
            <a:ext cx="5934075" cy="2581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B609-0AEC-CCD3-AF0D-7174B692B0E7}"/>
              </a:ext>
            </a:extLst>
          </p:cNvPr>
          <p:cNvSpPr txBox="1"/>
          <p:nvPr/>
        </p:nvSpPr>
        <p:spPr>
          <a:xfrm>
            <a:off x="8639262" y="1670292"/>
            <a:ext cx="3267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코드를 실행하면 실제 이미지를 사용하여 입력 이미지와 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 이미지를 나란히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시각화할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75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4A09D-D320-D29D-9EE2-43A29FABB2C6}"/>
              </a:ext>
            </a:extLst>
          </p:cNvPr>
          <p:cNvSpPr txBox="1"/>
          <p:nvPr/>
        </p:nvSpPr>
        <p:spPr>
          <a:xfrm>
            <a:off x="553135" y="109708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ANN </a:t>
            </a:r>
            <a:r>
              <a:rPr kumimoji="1" lang="ko-KR" altLang="en-US" dirty="0"/>
              <a:t>기원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FB9CA-CC2C-3E48-6698-15C1AE8109CA}"/>
              </a:ext>
            </a:extLst>
          </p:cNvPr>
          <p:cNvSpPr txBox="1"/>
          <p:nvPr/>
        </p:nvSpPr>
        <p:spPr>
          <a:xfrm>
            <a:off x="4913489" y="1888004"/>
            <a:ext cx="612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ANN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기원은 뇌의 신경세포인 뉴런의 동작 원리에 영감을 받아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1940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년대부터 연구되기 시작했습니다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90AC7-8D52-5DEE-BB31-95C61513FFF0}"/>
              </a:ext>
            </a:extLst>
          </p:cNvPr>
          <p:cNvSpPr txBox="1"/>
          <p:nvPr/>
        </p:nvSpPr>
        <p:spPr>
          <a:xfrm>
            <a:off x="4913489" y="2640842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1943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워렌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맥컬록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(Warren McCulloch)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월터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피츠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(Walter Pitts)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뇌의 뉴런 동작을 수학적 모델로 표현한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맥컬록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피츠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모델을 발표했습니다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모델은 뉴런이 여러 입력을 받아 가중치를 곱하고 활성화 함수를 통과시킨 결과를 출력으로 내놓는 형태를 갖추고 있었습니다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pic>
        <p:nvPicPr>
          <p:cNvPr id="2050" name="Picture 2" descr="명제 논리로 나타낸 맥컬럭과 피츠 네트워크">
            <a:extLst>
              <a:ext uri="{FF2B5EF4-FFF2-40B4-BE49-F238E27FC236}">
                <a16:creationId xmlns:a16="http://schemas.microsoft.com/office/drawing/2014/main" id="{0507842C-EF9E-E8DC-0489-F8ABAA98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2" y="1717271"/>
            <a:ext cx="3668889" cy="42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04CCFA-CC0B-26F5-56B7-D1BA5024C368}"/>
              </a:ext>
            </a:extLst>
          </p:cNvPr>
          <p:cNvSpPr txBox="1"/>
          <p:nvPr/>
        </p:nvSpPr>
        <p:spPr>
          <a:xfrm>
            <a:off x="4913489" y="4260312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맥컬럭과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피츠의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네트워크는 네트워크내의 단순한 요소들의 연결을 통하여 무한한 컴퓨팅 능력을 가진다는 점에서 매우 고무적인 것이다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요소들이 신경생리학에 의거했기 때문에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인간의 두뇌가 잠재적으로는 논리와 계산을 처리할 수 있는 강력한 장치인 것을 암시해 주었다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6079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476955" y="13844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(dilated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소개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D0DC1-5C82-F07A-8034-775C49253A87}"/>
              </a:ext>
            </a:extLst>
          </p:cNvPr>
          <p:cNvSpPr txBox="1"/>
          <p:nvPr/>
        </p:nvSpPr>
        <p:spPr>
          <a:xfrm>
            <a:off x="476955" y="1993248"/>
            <a:ext cx="10699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(dilated convolution)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연산에서 필터의 수용 영역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(receptive field)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확장시키기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위한 기법입니다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기존의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달리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필터에 피치워크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(dilation)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라고 불리는 간격을 주어 효과적인 수용 영역 확장을 가능하게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F3FDE-D3C2-8689-1B1F-926A161F0AA4}"/>
              </a:ext>
            </a:extLst>
          </p:cNvPr>
          <p:cNvSpPr txBox="1"/>
          <p:nvPr/>
        </p:nvSpPr>
        <p:spPr>
          <a:xfrm>
            <a:off x="476955" y="3122138"/>
            <a:ext cx="11027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필터의 피치워크 값을 조절하여 필터의 수용 영역을 조절할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일반적인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컨볼루션에서는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필터가 인접한 픽셀만을 커버하지만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컨볼루션에서는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피치워크 값에 따라 필터가 인접하지 않은 픽셀도 수용 영역에 포함시킬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필터가 더 넓은 범위의 정보를 수집할 수 있게 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전체적인 입력 데이터의 컨텍스트를 고려할 수 있는 장점을 가지게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D1275-2740-E2A0-98CC-85B78257B80B}"/>
              </a:ext>
            </a:extLst>
          </p:cNvPr>
          <p:cNvSpPr txBox="1"/>
          <p:nvPr/>
        </p:nvSpPr>
        <p:spPr>
          <a:xfrm>
            <a:off x="476954" y="4528027"/>
            <a:ext cx="11027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신경망에서 다양한 영역에 활용됩니다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이미지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탐지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세분화 등의 과제에서 넓은 컨텍스트 정보가 필요한 경우에 효과적으로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기존의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비교하여 필터 크기를 크게 유지하면서도 더 넓은 영역의 정보를 고려할 수 있어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표현력을 향상시키는 데 도움을 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871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476955" y="13844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(dilated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한계 소개 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EB335-C88E-6214-F4F4-A2C2A8137822}"/>
              </a:ext>
            </a:extLst>
          </p:cNvPr>
          <p:cNvSpPr txBox="1"/>
          <p:nvPr/>
        </p:nvSpPr>
        <p:spPr>
          <a:xfrm>
            <a:off x="515055" y="2057191"/>
            <a:ext cx="111618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정보 손실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커널 간격을 넓히기 때문에 입력 데이터의 특정 위치에 대한 상세한 정보가 손실될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작은 객체나 세부적인 패턴에 대한 인식 능력을 제한할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계산 복잡성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커널 간격이 넓어지면서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증가합니다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계산 복잡성이 증가하게 되어 모델의 훈련 및 추론 속도가 저하될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매개 변수 설정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컨볼루션에서는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커널 간격에 따라 매개 변수를 적절히 설정해야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적절한 커널 크기와 간격을 설정하지 않으면 원하는 결과를 얻기 어렵거나 모델의 성능이 저하될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공간 정보 왜곡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커널 간격을 넓히면서 입력 데이터의 공간 정보가 왜곡될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이미지나 시계열 데이터 등에서 공간적 또는 시간적인 의존성을 가지는 패턴을 정확하게 인식하는 데 어려움을 초래할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972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476954" y="1745733"/>
            <a:ext cx="8870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(dilated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간단하게 적용된 모습 실습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99950-68FF-B1B0-9E06-AF286CEB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4" y="2372607"/>
            <a:ext cx="6010275" cy="242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F97B2-74AA-74DB-9BCD-2D12504714FB}"/>
              </a:ext>
            </a:extLst>
          </p:cNvPr>
          <p:cNvSpPr txBox="1"/>
          <p:nvPr/>
        </p:nvSpPr>
        <p:spPr>
          <a:xfrm>
            <a:off x="6685844" y="2372607"/>
            <a:ext cx="4625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nn.Conv2d를 사용하여 피치워크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적용하였습니다. </a:t>
            </a:r>
            <a:r>
              <a:rPr lang="ko-KR" altLang="en-US" dirty="0" err="1"/>
              <a:t>dilation</a:t>
            </a:r>
            <a:r>
              <a:rPr lang="ko-KR" altLang="en-US" dirty="0"/>
              <a:t> 인수를 사용하여 커널의 간격을 조절할 수 있습니다. 위 코드에서는 </a:t>
            </a:r>
            <a:r>
              <a:rPr lang="ko-KR" altLang="en-US" dirty="0" err="1"/>
              <a:t>dilation</a:t>
            </a:r>
            <a:r>
              <a:rPr lang="ko-KR" altLang="en-US" dirty="0"/>
              <a:t>=2로 설정하여 커널 간격을 2로 설정하였습니다.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CEC75-BA88-730E-E9A2-ACCF5E2DB7F3}"/>
              </a:ext>
            </a:extLst>
          </p:cNvPr>
          <p:cNvSpPr txBox="1"/>
          <p:nvPr/>
        </p:nvSpPr>
        <p:spPr>
          <a:xfrm>
            <a:off x="561621" y="5059024"/>
            <a:ext cx="1047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output.size</a:t>
            </a:r>
            <a:r>
              <a:rPr lang="ko-KR" altLang="en-US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출력하면 피치워크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적용한 후의 출력 크기를 확인할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1789044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318910" y="1090977"/>
            <a:ext cx="8870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(dilated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간단하게 적용된 모습 실습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–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 시각화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38688-E5AB-48A4-63EA-E90B93D4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1668462"/>
            <a:ext cx="5591175" cy="433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08569-3AE5-ABF7-EF35-9A54C1DD0D6E}"/>
              </a:ext>
            </a:extLst>
          </p:cNvPr>
          <p:cNvSpPr txBox="1"/>
          <p:nvPr/>
        </p:nvSpPr>
        <p:spPr>
          <a:xfrm>
            <a:off x="6096000" y="1668462"/>
            <a:ext cx="612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실행하면 입력 데이터와 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적용한 결과가 나란히 나타납니다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커널 간격이 넓어지므로 출력 결과는 입력보다 크기가 작아질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시각화를 통해 피치워크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적용 결과를 확인할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6A4FE5-CA55-817E-D134-866571D4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6" y="3086100"/>
            <a:ext cx="5472642" cy="318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5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08A55-6E76-1606-1574-B7303A587591}"/>
              </a:ext>
            </a:extLst>
          </p:cNvPr>
          <p:cNvSpPr txBox="1"/>
          <p:nvPr/>
        </p:nvSpPr>
        <p:spPr>
          <a:xfrm>
            <a:off x="318910" y="1090977"/>
            <a:ext cx="1048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#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피치워크 </a:t>
            </a:r>
            <a:r>
              <a:rPr lang="ko-KR" altLang="en-US" b="1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(dilated convolution)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간단하게 적용된 모습 실습 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–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 시각화 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(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실제 이미지 적용모습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)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9148DD-8ECC-CF0B-E5DD-D9D64A17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0" y="1550811"/>
            <a:ext cx="6734175" cy="495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8C2F8A-0703-7048-0FAB-99B5A95F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88" y="4152547"/>
            <a:ext cx="5838825" cy="2571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CA4C7-7476-4E43-AA6D-BB8CD20323EC}"/>
              </a:ext>
            </a:extLst>
          </p:cNvPr>
          <p:cNvSpPr txBox="1"/>
          <p:nvPr/>
        </p:nvSpPr>
        <p:spPr>
          <a:xfrm>
            <a:off x="7217480" y="1929265"/>
            <a:ext cx="4285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image_path</a:t>
            </a:r>
            <a:r>
              <a:rPr lang="ko-KR" altLang="en-US" dirty="0"/>
              <a:t> 변수를 실제 이미지 파일 경로로 설정하고 실행하면 해당 이미지를 입력으로 사용하여 피치워크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적용한 결과를 </a:t>
            </a:r>
            <a:r>
              <a:rPr lang="ko-KR" altLang="en-US" dirty="0" err="1"/>
              <a:t>시각화할</a:t>
            </a:r>
            <a:r>
              <a:rPr lang="ko-KR" altLang="en-US" dirty="0"/>
              <a:t> 수 있습니다. 입력 이미지와 피치워크 </a:t>
            </a:r>
            <a:r>
              <a:rPr lang="ko-KR" altLang="en-US" dirty="0" err="1"/>
              <a:t>컨볼루션의</a:t>
            </a:r>
            <a:r>
              <a:rPr lang="ko-KR" altLang="en-US" dirty="0"/>
              <a:t> 결과가 나란히 나타나게 됩니다.</a:t>
            </a:r>
          </a:p>
        </p:txBody>
      </p:sp>
    </p:spTree>
    <p:extLst>
      <p:ext uri="{BB962C8B-B14F-4D97-AF65-F5344CB8AC3E}">
        <p14:creationId xmlns:p14="http://schemas.microsoft.com/office/powerpoint/2010/main" val="37227778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407811" y="1474800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레이어의 역할과 동작 방식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6A618-4823-9B9D-6BF3-D1E4682B4AF2}"/>
              </a:ext>
            </a:extLst>
          </p:cNvPr>
          <p:cNvSpPr txBox="1"/>
          <p:nvPr/>
        </p:nvSpPr>
        <p:spPr>
          <a:xfrm>
            <a:off x="712611" y="1959380"/>
            <a:ext cx="10766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레이어는 인공 신경망에서 사용되는 중요한 구성 요소입니다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레이어는 입력과 출력 사이의 모든 뉴런이 서로 연결되어 있는 구조를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입력 뉴런은 출력 뉴런과 가중치로 연결되어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함수를 통과한 값을 출력으로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A2EBF-EE3D-8B8D-D8E0-6221D20D8F18}"/>
              </a:ext>
            </a:extLst>
          </p:cNvPr>
          <p:cNvSpPr txBox="1"/>
          <p:nvPr/>
        </p:nvSpPr>
        <p:spPr>
          <a:xfrm>
            <a:off x="407811" y="2997958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레이어의 주요 역할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75D78-BAD6-1AEF-A955-BB112F31E4AD}"/>
              </a:ext>
            </a:extLst>
          </p:cNvPr>
          <p:cNvSpPr txBox="1"/>
          <p:nvPr/>
        </p:nvSpPr>
        <p:spPr>
          <a:xfrm>
            <a:off x="407811" y="3482538"/>
            <a:ext cx="109022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특징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레이어는 입력 데이터에서 유의미한 특징을 학습하는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입력 뉴런은 입력 데이터의 다른 특징을 나타내고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뉴런은 이러한 특징의 조합을 통해 패턴을 학습합니다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비선형 변환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레이어는 활성화 함수를 사용하여 비선형 변환을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신경망은 비선형 관계를 모델링하고 복잡한 패턴을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예측 및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레이어는 학습된 가중치를 사용하여 입력 데이터에 대한 예측 또는 분류를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출력 뉴런의 값을 해석하여 입력 데이터의 클래스 레이블이나 원하는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출력값을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결정할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462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294922" y="1079689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레이어의 역할과 동작 방식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6A618-4823-9B9D-6BF3-D1E4682B4AF2}"/>
              </a:ext>
            </a:extLst>
          </p:cNvPr>
          <p:cNvSpPr txBox="1"/>
          <p:nvPr/>
        </p:nvSpPr>
        <p:spPr>
          <a:xfrm>
            <a:off x="599722" y="1564269"/>
            <a:ext cx="10766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레이어는 인공 신경망에서 사용되는 중요한 구성 요소입니다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레이어는 입력과 출력 사이의 모든 뉴런이 서로 연결되어 있는 구조를 가지고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입력 뉴런은 출력 뉴런과 가중치로 연결되어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함수를 통과한 값을 출력으로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F33B8-D68C-CE8B-4C1B-BCC484C4723A}"/>
              </a:ext>
            </a:extLst>
          </p:cNvPr>
          <p:cNvSpPr txBox="1"/>
          <p:nvPr/>
        </p:nvSpPr>
        <p:spPr>
          <a:xfrm>
            <a:off x="420510" y="260284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레이어의 동작 방식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4E822-0D2E-081F-BE76-5BE97AD223DA}"/>
              </a:ext>
            </a:extLst>
          </p:cNvPr>
          <p:cNvSpPr txBox="1"/>
          <p:nvPr/>
        </p:nvSpPr>
        <p:spPr>
          <a:xfrm>
            <a:off x="420510" y="2966535"/>
            <a:ext cx="113989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입력과 가중치 계산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데이터는 각 입력 뉴런과 가중치를 곱하여 가중합을 계산합니다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과정에서 입력 데이터의 차원은 일렬로 펼쳐져서 처리됩니다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활성화 함수 적용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가중합을 통과한 결과에 활성화 함수를 적용합니다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함수는 비선형 변환을 수행하여 신경망이 비선형 관계를 학습할 수 있도록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 계산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활성화 함수를 통과한 결과는 출력 뉴런의 값으로 계산됩니다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값은 입력 데이터에 대한 예측이나 분류를 나타내는 것일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학습 및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완전 연결 레이어는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역전파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알고리즘을 사용하여 학습됩니다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데이터와 손실 함수를 기반으로 가중치가 업데이트되며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네트워크는 주어진 작업에 대해 최적의 예측 능력을 갖추도록 조정됩니다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414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40077" y="13167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424743" y="1845080"/>
            <a:ext cx="110377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소개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가장 일반적인 완전 연결 레이어로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출력 뉴런 사이에 모든 연결이 존재하는 구조입니다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입력 뉴런은 출력 뉴런과 모두 연결되어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97F75-2BFD-BBA3-9D1D-7474424EBCD4}"/>
              </a:ext>
            </a:extLst>
          </p:cNvPr>
          <p:cNvSpPr txBox="1"/>
          <p:nvPr/>
        </p:nvSpPr>
        <p:spPr>
          <a:xfrm>
            <a:off x="424744" y="3204402"/>
            <a:ext cx="11432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동작 방식은 간단합니다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 데이터는 행렬 형태로 표현되며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입력 뉴런은 출력 뉴런과 연결된 가중치를 곱한 후 편향을 더하여 계산됩니다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계산은 행렬 곱셈과 벡터 연산을 통해 한 번에 수행될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2CDD7-C2A6-A189-C4AA-D902EB2B34E2}"/>
              </a:ext>
            </a:extLst>
          </p:cNvPr>
          <p:cNvSpPr txBox="1"/>
          <p:nvPr/>
        </p:nvSpPr>
        <p:spPr>
          <a:xfrm>
            <a:off x="424743" y="4230432"/>
            <a:ext cx="11545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비선형 활성화 함수를 적용하여 비선형성을 도입하고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특징을 학습할 수 있도록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시그모이드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렐루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(Rectified Linear Unit,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소프트맥스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softmax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등의 활성화 함수가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 데이터의 복잡한 패턴과 관계를 학습하고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데이터에 대한 예측을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67B4C-D23D-0BC9-A9EA-40F104498E50}"/>
              </a:ext>
            </a:extLst>
          </p:cNvPr>
          <p:cNvSpPr txBox="1"/>
          <p:nvPr/>
        </p:nvSpPr>
        <p:spPr>
          <a:xfrm>
            <a:off x="424743" y="5256462"/>
            <a:ext cx="11545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주로 신경망의 중간 층에서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입력과 출력의 차원을 조절하여 원하는 차원의 변환을 수행할 수도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다중 클래스 분류 문제에서는 출력층으로 사용되어 클래스에 대한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확률값을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0655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40077" y="13167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40077" y="1902515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장점과 한계점 소개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3ED20-CC7F-0D1C-B01A-D9121953D371}"/>
              </a:ext>
            </a:extLst>
          </p:cNvPr>
          <p:cNvSpPr txBox="1"/>
          <p:nvPr/>
        </p:nvSpPr>
        <p:spPr>
          <a:xfrm>
            <a:off x="531988" y="2955919"/>
            <a:ext cx="10845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다양한 패턴 학습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모든 입력 뉴런과 출력 뉴런이 연결되어 있어 복잡한 패턴과 관계를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신경망은 다양한 데이터에서 특징을 추출하고 예측을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유연한 아키텍처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출력의 차원을 조절하여 다양한 차원의 변환을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신경망의 아키텍처를 유연하게 설계할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다중 클래스 분류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다중 클래스 분류 문제에서 출력층으로 사용될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클래스에 대한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확률값을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출력할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쉬운 구현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구현이 간단하고 이해하기 쉽습니다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많은 딥러닝 프레임워크에서 기본적으로 제공되는 레이어입니다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2D2E1-75D7-FACA-588E-137BF0704256}"/>
              </a:ext>
            </a:extLst>
          </p:cNvPr>
          <p:cNvSpPr txBox="1"/>
          <p:nvPr/>
        </p:nvSpPr>
        <p:spPr>
          <a:xfrm>
            <a:off x="531988" y="242921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02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70FA4A-F34C-758A-8402-90E2B0B50790}"/>
              </a:ext>
            </a:extLst>
          </p:cNvPr>
          <p:cNvSpPr txBox="1"/>
          <p:nvPr/>
        </p:nvSpPr>
        <p:spPr>
          <a:xfrm>
            <a:off x="340077" y="1316756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완전 연결 레이어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BF9A1-7A33-D220-CBAF-74F115066A69}"/>
              </a:ext>
            </a:extLst>
          </p:cNvPr>
          <p:cNvSpPr txBox="1"/>
          <p:nvPr/>
        </p:nvSpPr>
        <p:spPr>
          <a:xfrm>
            <a:off x="340077" y="1902515"/>
            <a:ext cx="11037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1. Dense Layer (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밀집층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장점과 한계점 소개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2D2E1-75D7-FACA-588E-137BF0704256}"/>
              </a:ext>
            </a:extLst>
          </p:cNvPr>
          <p:cNvSpPr txBox="1"/>
          <p:nvPr/>
        </p:nvSpPr>
        <p:spPr>
          <a:xfrm>
            <a:off x="531988" y="2429217"/>
            <a:ext cx="612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한계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88237-213B-4BA6-A93C-3AA911192FC3}"/>
              </a:ext>
            </a:extLst>
          </p:cNvPr>
          <p:cNvSpPr txBox="1"/>
          <p:nvPr/>
        </p:nvSpPr>
        <p:spPr>
          <a:xfrm>
            <a:off x="340077" y="2955919"/>
            <a:ext cx="112705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매개변수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과적합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매개변수가 많은 모델이기 때문에 과적합의 위험이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모델이 훈련 데이터에 너무 맞추어져 다른 데이터에서의 일반화 성능이 저하될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해결하기 위해서는 적절한 정규화 기법이 필요합니다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계산 및 메모리 요구량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모든 입력과 출력 뉴런이 연결되어 있기 때문에 계산 및 메모리 요구량이 큽니다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특히 입력 데이터의 차원이 크거나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크기가 큰 경우에는 연산 부담이 커질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희소성 처리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Dense Layer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입력과 출력 간에 밀집한 연결을 가지기 때문에 희소한 데이터에 대해서는 효과적으로 처리하기 어렵습니다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희소한 데이터를 다루는 문제에서는 다른 레이어나 기법을 고려해야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472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857AA31EB362F4FACF7AD408B3F547A" ma:contentTypeVersion="12" ma:contentTypeDescription="새 문서를 만듭니다." ma:contentTypeScope="" ma:versionID="85838e4a8337a700af6f2d4fdc1756b8">
  <xsd:schema xmlns:xsd="http://www.w3.org/2001/XMLSchema" xmlns:xs="http://www.w3.org/2001/XMLSchema" xmlns:p="http://schemas.microsoft.com/office/2006/metadata/properties" xmlns:ns2="5f614e5d-7ede-4795-96b6-e1df12c86109" xmlns:ns3="726b8bef-d525-4a72-85b4-517ab28e8ac5" targetNamespace="http://schemas.microsoft.com/office/2006/metadata/properties" ma:root="true" ma:fieldsID="f39a8450b71503efc820c75aedc4809e" ns2:_="" ns3:_="">
    <xsd:import namespace="5f614e5d-7ede-4795-96b6-e1df12c86109"/>
    <xsd:import namespace="726b8bef-d525-4a72-85b4-517ab28e8a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14e5d-7ede-4795-96b6-e1df12c8610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이미지 태그" ma:readOnly="false" ma:fieldId="{5cf76f15-5ced-4ddc-b409-7134ff3c332f}" ma:taxonomyMulti="true" ma:sspId="910b48b5-2889-4574-bf8a-c2c9d76db0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b8bef-d525-4a72-85b4-517ab28e8a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d752e19-749a-4c9d-8b33-4145a978378f}" ma:internalName="TaxCatchAll" ma:showField="CatchAllData" ma:web="726b8bef-d525-4a72-85b4-517ab28e8a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0DD59E-E560-40CA-85AF-BFC14A1FA0C7}"/>
</file>

<file path=customXml/itemProps2.xml><?xml version="1.0" encoding="utf-8"?>
<ds:datastoreItem xmlns:ds="http://schemas.openxmlformats.org/officeDocument/2006/customXml" ds:itemID="{FFF17E77-CDAC-4EAC-B451-A8A1BF84CCDB}"/>
</file>

<file path=docProps/app.xml><?xml version="1.0" encoding="utf-8"?>
<Properties xmlns="http://schemas.openxmlformats.org/officeDocument/2006/extended-properties" xmlns:vt="http://schemas.openxmlformats.org/officeDocument/2006/docPropsVTypes">
  <TotalTime>36723</TotalTime>
  <Words>17240</Words>
  <Application>Microsoft Office PowerPoint</Application>
  <PresentationFormat>와이드스크린</PresentationFormat>
  <Paragraphs>1031</Paragraphs>
  <Slides>180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91" baseType="lpstr">
      <vt:lpstr>Noto Sans KR</vt:lpstr>
      <vt:lpstr>Söhne</vt:lpstr>
      <vt:lpstr>맑은 고딕</vt:lpstr>
      <vt:lpstr>맑은 고딕</vt:lpstr>
      <vt:lpstr>Arial</vt:lpstr>
      <vt:lpstr>Arial Narrow</vt:lpstr>
      <vt:lpstr>Calibri</vt:lpstr>
      <vt:lpstr>Cambria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상엽 백</dc:creator>
  <cp:lastModifiedBy>강 호용</cp:lastModifiedBy>
  <cp:revision>1848</cp:revision>
  <dcterms:created xsi:type="dcterms:W3CDTF">2021-04-06T04:33:32Z</dcterms:created>
  <dcterms:modified xsi:type="dcterms:W3CDTF">2023-06-29T08:39:20Z</dcterms:modified>
</cp:coreProperties>
</file>